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68" r:id="rId15"/>
    <p:sldId id="270" r:id="rId16"/>
    <p:sldId id="269"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08" y="4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8/29/2013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8/29/2013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8/29/2013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8/29/2013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8/29/2013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90600"/>
            <a:ext cx="7851648" cy="1828800"/>
          </a:xfrm>
        </p:spPr>
        <p:txBody>
          <a:bodyPr/>
          <a:lstStyle/>
          <a:p>
            <a:pPr algn="ctr"/>
            <a:r>
              <a:rPr lang="en-US" dirty="0" smtClean="0"/>
              <a:t>Math 104</a:t>
            </a:r>
            <a:br>
              <a:rPr lang="en-US" dirty="0" smtClean="0"/>
            </a:br>
            <a:r>
              <a:rPr lang="en-US" dirty="0" smtClean="0"/>
              <a:t>Section 1.1</a:t>
            </a:r>
            <a:endParaRPr lang="en-US" dirty="0"/>
          </a:p>
        </p:txBody>
      </p:sp>
      <p:sp>
        <p:nvSpPr>
          <p:cNvPr id="3" name="Subtitle 2"/>
          <p:cNvSpPr>
            <a:spLocks noGrp="1"/>
          </p:cNvSpPr>
          <p:nvPr>
            <p:ph type="subTitle" idx="1"/>
          </p:nvPr>
        </p:nvSpPr>
        <p:spPr>
          <a:xfrm>
            <a:off x="533400" y="3810000"/>
            <a:ext cx="7854696" cy="1752600"/>
          </a:xfrm>
        </p:spPr>
        <p:txBody>
          <a:bodyPr/>
          <a:lstStyle/>
          <a:p>
            <a:pPr algn="ctr"/>
            <a:r>
              <a:rPr lang="en-US" dirty="0" smtClean="0"/>
              <a:t>Place Value, Estimation, Rounding, Decimals &amp; Order of Operations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a:t>
            </a:r>
            <a:endParaRPr lang="en-US" dirty="0"/>
          </a:p>
        </p:txBody>
      </p:sp>
      <p:sp>
        <p:nvSpPr>
          <p:cNvPr id="3" name="Content Placeholder 2"/>
          <p:cNvSpPr>
            <a:spLocks noGrp="1"/>
          </p:cNvSpPr>
          <p:nvPr>
            <p:ph idx="1"/>
          </p:nvPr>
        </p:nvSpPr>
        <p:spPr>
          <a:xfrm>
            <a:off x="457200" y="2590800"/>
            <a:ext cx="8229600" cy="4389120"/>
          </a:xfrm>
        </p:spPr>
        <p:txBody>
          <a:bodyPr/>
          <a:lstStyle/>
          <a:p>
            <a:r>
              <a:rPr lang="en-US" dirty="0" smtClean="0"/>
              <a:t>Round 13.99 to the nearest whole number and then hundred.  </a:t>
            </a:r>
          </a:p>
          <a:p>
            <a:r>
              <a:rPr lang="en-US" dirty="0" smtClean="0"/>
              <a:t>For the whole number – </a:t>
            </a:r>
            <a:r>
              <a:rPr lang="en-US" b="1" dirty="0" smtClean="0"/>
              <a:t>14</a:t>
            </a:r>
          </a:p>
          <a:p>
            <a:r>
              <a:rPr lang="en-US" dirty="0" smtClean="0"/>
              <a:t>For the hundred - </a:t>
            </a:r>
            <a:r>
              <a:rPr lang="en-US" b="1" dirty="0" smtClean="0"/>
              <a:t>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Leading Digit Estimation</a:t>
            </a:r>
            <a:endParaRPr lang="en-US" dirty="0"/>
          </a:p>
        </p:txBody>
      </p:sp>
      <p:sp>
        <p:nvSpPr>
          <p:cNvPr id="3" name="Content Placeholder 2"/>
          <p:cNvSpPr>
            <a:spLocks noGrp="1"/>
          </p:cNvSpPr>
          <p:nvPr>
            <p:ph idx="1"/>
          </p:nvPr>
        </p:nvSpPr>
        <p:spPr>
          <a:xfrm>
            <a:off x="381000" y="3429000"/>
            <a:ext cx="8229600" cy="4389120"/>
          </a:xfrm>
        </p:spPr>
        <p:txBody>
          <a:bodyPr/>
          <a:lstStyle/>
          <a:p>
            <a:r>
              <a:rPr lang="en-US" dirty="0" smtClean="0"/>
              <a:t>In this technique, we actually arrive at our estimated answer by rounding each number in the problem based on the first digit in each number.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533400" y="2895600"/>
            <a:ext cx="8229600" cy="4389120"/>
          </a:xfrm>
        </p:spPr>
        <p:txBody>
          <a:bodyPr/>
          <a:lstStyle/>
          <a:p>
            <a:r>
              <a:rPr lang="en-US" dirty="0" smtClean="0"/>
              <a:t>Use leading digit estimation to estimate the sum:</a:t>
            </a:r>
          </a:p>
          <a:p>
            <a:r>
              <a:rPr lang="en-US" dirty="0" smtClean="0"/>
              <a:t>2319+345+12+421+5698=?</a:t>
            </a:r>
          </a:p>
          <a:p>
            <a:r>
              <a:rPr lang="en-US" dirty="0" smtClean="0"/>
              <a:t>2000+300+10+400+6000=</a:t>
            </a:r>
          </a:p>
          <a:p>
            <a:r>
              <a:rPr lang="en-US" b="1" dirty="0" smtClean="0"/>
              <a:t>8710</a:t>
            </a:r>
          </a:p>
          <a:p>
            <a:r>
              <a:rPr lang="en-US" dirty="0" smtClean="0"/>
              <a:t>Actually sum gives us 8795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Arithmetic with Decimals</a:t>
            </a:r>
            <a:endParaRPr lang="en-US" dirty="0"/>
          </a:p>
        </p:txBody>
      </p:sp>
      <p:sp>
        <p:nvSpPr>
          <p:cNvPr id="3" name="Content Placeholder 2"/>
          <p:cNvSpPr>
            <a:spLocks noGrp="1"/>
          </p:cNvSpPr>
          <p:nvPr>
            <p:ph idx="1"/>
          </p:nvPr>
        </p:nvSpPr>
        <p:spPr/>
        <p:txBody>
          <a:bodyPr/>
          <a:lstStyle/>
          <a:p>
            <a:r>
              <a:rPr lang="en-US" dirty="0" smtClean="0"/>
              <a:t>Subtract 7.67 from 19.8</a:t>
            </a:r>
          </a:p>
          <a:p>
            <a:endParaRPr lang="en-US" dirty="0"/>
          </a:p>
          <a:p>
            <a:endParaRPr lang="en-US" dirty="0" smtClean="0"/>
          </a:p>
          <a:p>
            <a:endParaRPr lang="en-US" dirty="0"/>
          </a:p>
          <a:p>
            <a:endParaRPr lang="en-US" dirty="0" smtClean="0"/>
          </a:p>
          <a:p>
            <a:pPr marL="0" indent="0">
              <a:buNone/>
            </a:pPr>
            <a:endParaRPr lang="en-US" dirty="0" smtClean="0"/>
          </a:p>
        </p:txBody>
      </p:sp>
      <p:graphicFrame>
        <p:nvGraphicFramePr>
          <p:cNvPr id="4" name="Object 3"/>
          <p:cNvGraphicFramePr>
            <a:graphicFrameLocks noChangeAspect="1"/>
          </p:cNvGraphicFramePr>
          <p:nvPr/>
        </p:nvGraphicFramePr>
        <p:xfrm>
          <a:off x="4394200" y="1943100"/>
          <a:ext cx="914400" cy="198438"/>
        </p:xfrm>
        <a:graphic>
          <a:graphicData uri="http://schemas.openxmlformats.org/presentationml/2006/ole">
            <mc:AlternateContent xmlns:mc="http://schemas.openxmlformats.org/markup-compatibility/2006">
              <mc:Choice xmlns:v="urn:schemas-microsoft-com:vml" Requires="v">
                <p:oleObj spid="_x0000_s1037" name="Equation" r:id="rId3" imgW="914400" imgH="198720" progId="Equation.DSMT4">
                  <p:embed/>
                </p:oleObj>
              </mc:Choice>
              <mc:Fallback>
                <p:oleObj name="Equation" r:id="rId3" imgW="914400" imgH="198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4200" y="1943100"/>
                        <a:ext cx="914400" cy="198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7" name="Text Box 3"/>
          <p:cNvSpPr txBox="1">
            <a:spLocks noChangeArrowheads="1"/>
          </p:cNvSpPr>
          <p:nvPr/>
        </p:nvSpPr>
        <p:spPr bwMode="auto">
          <a:xfrm>
            <a:off x="2133600" y="2667000"/>
            <a:ext cx="1371600" cy="144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cs typeface="Arial" pitchFamily="34" charset="0"/>
              </a:rPr>
              <a:t>19.80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0" i="0" u="sng" strike="noStrike" cap="none" normalizeH="0" baseline="0" dirty="0" smtClean="0">
                <a:ln>
                  <a:noFill/>
                </a:ln>
                <a:solidFill>
                  <a:schemeClr val="tx1"/>
                </a:solidFill>
                <a:effectLst/>
                <a:latin typeface="Calibri" pitchFamily="34" charset="0"/>
                <a:cs typeface="Arial" pitchFamily="34" charset="0"/>
              </a:rPr>
              <a:t>-7.67</a:t>
            </a:r>
          </a:p>
          <a:p>
            <a:pPr marL="0" marR="0" lvl="0" indent="0" algn="l" defTabSz="914400" rtl="0" eaLnBrk="1" fontAlgn="base" latinLnBrk="0" hangingPunct="1">
              <a:lnSpc>
                <a:spcPct val="100000"/>
              </a:lnSpc>
              <a:spcBef>
                <a:spcPct val="0"/>
              </a:spcBef>
              <a:spcAft>
                <a:spcPct val="0"/>
              </a:spcAft>
              <a:buClrTx/>
              <a:buSzTx/>
              <a:buFontTx/>
              <a:buNone/>
              <a:tabLst/>
            </a:pPr>
            <a:r>
              <a:rPr lang="en-US" sz="4000" dirty="0" smtClean="0">
                <a:latin typeface="Calibri" pitchFamily="34" charset="0"/>
                <a:cs typeface="Arial" pitchFamily="34" charset="0"/>
              </a:rPr>
              <a:t>12.13</a:t>
            </a:r>
            <a:endParaRPr kumimoji="0" lang="en-US" sz="6000" b="0" i="0"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fade">
                                      <p:cBhvr>
                                        <p:cTn id="12" dur="2000"/>
                                        <p:tgtEl>
                                          <p:spTgt spid="102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27">
                                            <p:txEl>
                                              <p:pRg st="1" end="1"/>
                                            </p:txEl>
                                          </p:spTgt>
                                        </p:tgtEl>
                                        <p:attrNameLst>
                                          <p:attrName>style.visibility</p:attrName>
                                        </p:attrNameLst>
                                      </p:cBhvr>
                                      <p:to>
                                        <p:strVal val="visible"/>
                                      </p:to>
                                    </p:set>
                                    <p:animEffect transition="in" filter="fade">
                                      <p:cBhvr>
                                        <p:cTn id="15" dur="2000"/>
                                        <p:tgtEl>
                                          <p:spTgt spid="102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27">
                                            <p:txEl>
                                              <p:pRg st="2" end="2"/>
                                            </p:txEl>
                                          </p:spTgt>
                                        </p:tgtEl>
                                        <p:attrNameLst>
                                          <p:attrName>style.visibility</p:attrName>
                                        </p:attrNameLst>
                                      </p:cBhvr>
                                      <p:to>
                                        <p:strVal val="visible"/>
                                      </p:to>
                                    </p:set>
                                    <p:animEffect transition="in" filter="fade">
                                      <p:cBhvr>
                                        <p:cTn id="18" dur="2000"/>
                                        <p:tgtEl>
                                          <p:spTgt spid="1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27"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 of Operations</a:t>
            </a:r>
            <a:endParaRPr lang="en-US" dirty="0"/>
          </a:p>
        </p:txBody>
      </p:sp>
      <p:sp>
        <p:nvSpPr>
          <p:cNvPr id="3" name="Content Placeholder 2"/>
          <p:cNvSpPr>
            <a:spLocks noGrp="1"/>
          </p:cNvSpPr>
          <p:nvPr>
            <p:ph idx="1"/>
          </p:nvPr>
        </p:nvSpPr>
        <p:spPr/>
        <p:txBody>
          <a:bodyPr>
            <a:normAutofit fontScale="85000" lnSpcReduction="10000"/>
          </a:bodyPr>
          <a:lstStyle/>
          <a:p>
            <a:pPr algn="ctr"/>
            <a:r>
              <a:rPr lang="en-US" sz="2800" dirty="0" smtClean="0">
                <a:solidFill>
                  <a:schemeClr val="tx1">
                    <a:lumMod val="95000"/>
                    <a:lumOff val="5000"/>
                  </a:schemeClr>
                </a:solidFill>
                <a:latin typeface="Garamond" pitchFamily="18" charset="0"/>
              </a:rPr>
              <a:t>The order that we do math problems matters.  You can solve problems in the correct order by remembering…</a:t>
            </a:r>
            <a:br>
              <a:rPr lang="en-US" sz="2800" dirty="0" smtClean="0">
                <a:solidFill>
                  <a:schemeClr val="tx1">
                    <a:lumMod val="95000"/>
                    <a:lumOff val="5000"/>
                  </a:schemeClr>
                </a:solidFill>
                <a:latin typeface="Garamond" pitchFamily="18" charset="0"/>
              </a:rPr>
            </a:br>
            <a:r>
              <a:rPr lang="en-US" sz="2800" dirty="0" smtClean="0">
                <a:solidFill>
                  <a:schemeClr val="tx1">
                    <a:lumMod val="95000"/>
                    <a:lumOff val="5000"/>
                  </a:schemeClr>
                </a:solidFill>
                <a:latin typeface="Garamond" pitchFamily="18" charset="0"/>
              </a:rPr>
              <a:t/>
            </a:r>
            <a:br>
              <a:rPr lang="en-US" sz="2800" dirty="0" smtClean="0">
                <a:solidFill>
                  <a:schemeClr val="tx1">
                    <a:lumMod val="95000"/>
                    <a:lumOff val="5000"/>
                  </a:schemeClr>
                </a:solidFill>
                <a:latin typeface="Garamond" pitchFamily="18" charset="0"/>
              </a:rPr>
            </a:br>
            <a:r>
              <a:rPr lang="en-US" sz="2800" dirty="0" smtClean="0">
                <a:solidFill>
                  <a:schemeClr val="accent3">
                    <a:lumMod val="50000"/>
                  </a:schemeClr>
                </a:solidFill>
                <a:latin typeface="Garamond" pitchFamily="18" charset="0"/>
              </a:rPr>
              <a:t> </a:t>
            </a:r>
            <a:r>
              <a:rPr lang="en-US" sz="4000" b="1" u="sng" dirty="0" smtClean="0">
                <a:solidFill>
                  <a:schemeClr val="accent3">
                    <a:lumMod val="50000"/>
                  </a:schemeClr>
                </a:solidFill>
                <a:latin typeface="Garamond" pitchFamily="18" charset="0"/>
              </a:rPr>
              <a:t>P</a:t>
            </a:r>
            <a:r>
              <a:rPr lang="en-US" sz="4000" u="sng" dirty="0" smtClean="0">
                <a:solidFill>
                  <a:schemeClr val="accent3">
                    <a:lumMod val="50000"/>
                  </a:schemeClr>
                </a:solidFill>
                <a:latin typeface="Garamond" pitchFamily="18" charset="0"/>
              </a:rPr>
              <a:t>lease </a:t>
            </a:r>
            <a:r>
              <a:rPr lang="en-US" sz="4000" b="1" u="sng" dirty="0" smtClean="0">
                <a:solidFill>
                  <a:schemeClr val="accent3">
                    <a:lumMod val="50000"/>
                  </a:schemeClr>
                </a:solidFill>
                <a:latin typeface="Garamond" pitchFamily="18" charset="0"/>
              </a:rPr>
              <a:t>E</a:t>
            </a:r>
            <a:r>
              <a:rPr lang="en-US" sz="4000" u="sng" dirty="0" smtClean="0">
                <a:solidFill>
                  <a:schemeClr val="accent3">
                    <a:lumMod val="50000"/>
                  </a:schemeClr>
                </a:solidFill>
                <a:latin typeface="Garamond" pitchFamily="18" charset="0"/>
              </a:rPr>
              <a:t>xcuse </a:t>
            </a:r>
            <a:r>
              <a:rPr lang="en-US" sz="4000" b="1" u="sng" dirty="0" smtClean="0">
                <a:solidFill>
                  <a:schemeClr val="accent3">
                    <a:lumMod val="50000"/>
                  </a:schemeClr>
                </a:solidFill>
                <a:latin typeface="Garamond" pitchFamily="18" charset="0"/>
              </a:rPr>
              <a:t>M</a:t>
            </a:r>
            <a:r>
              <a:rPr lang="en-US" sz="4000" u="sng" dirty="0" smtClean="0">
                <a:solidFill>
                  <a:schemeClr val="accent3">
                    <a:lumMod val="50000"/>
                  </a:schemeClr>
                </a:solidFill>
                <a:latin typeface="Garamond" pitchFamily="18" charset="0"/>
              </a:rPr>
              <a:t>y </a:t>
            </a:r>
            <a:r>
              <a:rPr lang="en-US" sz="4000" b="1" u="sng" dirty="0" smtClean="0">
                <a:solidFill>
                  <a:schemeClr val="accent3">
                    <a:lumMod val="50000"/>
                  </a:schemeClr>
                </a:solidFill>
                <a:latin typeface="Garamond" pitchFamily="18" charset="0"/>
              </a:rPr>
              <a:t>D</a:t>
            </a:r>
            <a:r>
              <a:rPr lang="en-US" sz="4000" u="sng" dirty="0" smtClean="0">
                <a:solidFill>
                  <a:schemeClr val="accent3">
                    <a:lumMod val="50000"/>
                  </a:schemeClr>
                </a:solidFill>
                <a:latin typeface="Garamond" pitchFamily="18" charset="0"/>
              </a:rPr>
              <a:t>ear </a:t>
            </a:r>
            <a:r>
              <a:rPr lang="en-US" sz="4000" b="1" u="sng" dirty="0" smtClean="0">
                <a:solidFill>
                  <a:schemeClr val="accent3">
                    <a:lumMod val="50000"/>
                  </a:schemeClr>
                </a:solidFill>
                <a:latin typeface="Garamond" pitchFamily="18" charset="0"/>
              </a:rPr>
              <a:t>A</a:t>
            </a:r>
            <a:r>
              <a:rPr lang="en-US" sz="4000" u="sng" dirty="0" smtClean="0">
                <a:solidFill>
                  <a:schemeClr val="accent3">
                    <a:lumMod val="50000"/>
                  </a:schemeClr>
                </a:solidFill>
                <a:latin typeface="Garamond" pitchFamily="18" charset="0"/>
              </a:rPr>
              <a:t>unt </a:t>
            </a:r>
            <a:r>
              <a:rPr lang="en-US" sz="4000" b="1" u="sng" dirty="0" smtClean="0">
                <a:solidFill>
                  <a:schemeClr val="accent3">
                    <a:lumMod val="50000"/>
                  </a:schemeClr>
                </a:solidFill>
                <a:latin typeface="Garamond" pitchFamily="18" charset="0"/>
              </a:rPr>
              <a:t>S</a:t>
            </a:r>
            <a:r>
              <a:rPr lang="en-US" sz="4000" u="sng" dirty="0" smtClean="0">
                <a:solidFill>
                  <a:schemeClr val="accent3">
                    <a:lumMod val="50000"/>
                  </a:schemeClr>
                </a:solidFill>
                <a:latin typeface="Garamond" pitchFamily="18" charset="0"/>
              </a:rPr>
              <a:t>ally</a:t>
            </a:r>
            <a:br>
              <a:rPr lang="en-US" sz="4000" u="sng" dirty="0" smtClean="0">
                <a:solidFill>
                  <a:schemeClr val="accent3">
                    <a:lumMod val="50000"/>
                  </a:schemeClr>
                </a:solidFill>
                <a:latin typeface="Garamond" pitchFamily="18" charset="0"/>
              </a:rPr>
            </a:br>
            <a:r>
              <a:rPr lang="en-US" sz="4000" dirty="0" smtClean="0">
                <a:solidFill>
                  <a:schemeClr val="accent3">
                    <a:lumMod val="50000"/>
                  </a:schemeClr>
                </a:solidFill>
                <a:latin typeface="Garamond" pitchFamily="18" charset="0"/>
              </a:rPr>
              <a:t>(OR)</a:t>
            </a:r>
            <a:br>
              <a:rPr lang="en-US" sz="4000" dirty="0" smtClean="0">
                <a:solidFill>
                  <a:schemeClr val="accent3">
                    <a:lumMod val="50000"/>
                  </a:schemeClr>
                </a:solidFill>
                <a:latin typeface="Garamond" pitchFamily="18" charset="0"/>
              </a:rPr>
            </a:br>
            <a:r>
              <a:rPr lang="en-US" sz="4000" b="1" dirty="0" smtClean="0">
                <a:solidFill>
                  <a:srgbClr val="C00000"/>
                </a:solidFill>
                <a:latin typeface="Garamond" pitchFamily="18" charset="0"/>
              </a:rPr>
              <a:t>P E </a:t>
            </a:r>
            <a:r>
              <a:rPr lang="en-US" sz="4000" b="1" u="sng" dirty="0" smtClean="0">
                <a:solidFill>
                  <a:srgbClr val="C00000"/>
                </a:solidFill>
                <a:latin typeface="Garamond" pitchFamily="18" charset="0"/>
              </a:rPr>
              <a:t>MD</a:t>
            </a:r>
            <a:r>
              <a:rPr lang="en-US" sz="4000" b="1" dirty="0" smtClean="0">
                <a:solidFill>
                  <a:srgbClr val="C00000"/>
                </a:solidFill>
                <a:latin typeface="Garamond" pitchFamily="18" charset="0"/>
              </a:rPr>
              <a:t> </a:t>
            </a:r>
            <a:r>
              <a:rPr lang="en-US" sz="4000" b="1" u="sng" dirty="0" smtClean="0">
                <a:solidFill>
                  <a:srgbClr val="C00000"/>
                </a:solidFill>
                <a:latin typeface="Garamond" pitchFamily="18" charset="0"/>
              </a:rPr>
              <a:t>AS</a:t>
            </a:r>
          </a:p>
          <a:p>
            <a:pPr algn="ctr"/>
            <a:r>
              <a:rPr lang="en-US" sz="3600" dirty="0" smtClean="0">
                <a:solidFill>
                  <a:schemeClr val="tx1">
                    <a:lumMod val="95000"/>
                    <a:lumOff val="5000"/>
                  </a:schemeClr>
                </a:solidFill>
                <a:latin typeface="Garamond" pitchFamily="18" charset="0"/>
              </a:rPr>
              <a:t>P</a:t>
            </a:r>
            <a:r>
              <a:rPr lang="en-US" sz="2800" dirty="0" smtClean="0">
                <a:solidFill>
                  <a:schemeClr val="tx1">
                    <a:lumMod val="95000"/>
                    <a:lumOff val="5000"/>
                  </a:schemeClr>
                </a:solidFill>
                <a:latin typeface="Garamond" pitchFamily="18" charset="0"/>
              </a:rPr>
              <a:t> ( ) Do what is in the parenthesis first.</a:t>
            </a:r>
            <a:br>
              <a:rPr lang="en-US" sz="2800" dirty="0" smtClean="0">
                <a:solidFill>
                  <a:schemeClr val="tx1">
                    <a:lumMod val="95000"/>
                    <a:lumOff val="5000"/>
                  </a:schemeClr>
                </a:solidFill>
                <a:latin typeface="Garamond" pitchFamily="18" charset="0"/>
              </a:rPr>
            </a:br>
            <a:r>
              <a:rPr lang="en-US" sz="3600" dirty="0" smtClean="0">
                <a:solidFill>
                  <a:schemeClr val="tx1">
                    <a:lumMod val="95000"/>
                    <a:lumOff val="5000"/>
                  </a:schemeClr>
                </a:solidFill>
                <a:latin typeface="Garamond" pitchFamily="18" charset="0"/>
              </a:rPr>
              <a:t>E</a:t>
            </a:r>
            <a:r>
              <a:rPr lang="en-US" sz="2800" dirty="0" smtClean="0">
                <a:solidFill>
                  <a:schemeClr val="tx1">
                    <a:lumMod val="95000"/>
                    <a:lumOff val="5000"/>
                  </a:schemeClr>
                </a:solidFill>
                <a:latin typeface="Garamond" pitchFamily="18" charset="0"/>
              </a:rPr>
              <a:t> 3</a:t>
            </a:r>
            <a:r>
              <a:rPr lang="en-US" sz="2800" baseline="30000" dirty="0" smtClean="0">
                <a:solidFill>
                  <a:schemeClr val="tx1">
                    <a:lumMod val="95000"/>
                    <a:lumOff val="5000"/>
                  </a:schemeClr>
                </a:solidFill>
                <a:latin typeface="Garamond" pitchFamily="18" charset="0"/>
              </a:rPr>
              <a:t>2 </a:t>
            </a:r>
            <a:r>
              <a:rPr lang="en-US" sz="2800" dirty="0" smtClean="0">
                <a:solidFill>
                  <a:schemeClr val="tx1">
                    <a:lumMod val="95000"/>
                    <a:lumOff val="5000"/>
                  </a:schemeClr>
                </a:solidFill>
                <a:latin typeface="Garamond" pitchFamily="18" charset="0"/>
              </a:rPr>
              <a:t>Exponents next.</a:t>
            </a:r>
            <a:br>
              <a:rPr lang="en-US" sz="2800" dirty="0" smtClean="0">
                <a:solidFill>
                  <a:schemeClr val="tx1">
                    <a:lumMod val="95000"/>
                    <a:lumOff val="5000"/>
                  </a:schemeClr>
                </a:solidFill>
                <a:latin typeface="Garamond" pitchFamily="18" charset="0"/>
              </a:rPr>
            </a:br>
            <a:r>
              <a:rPr lang="en-US" sz="3600" dirty="0" smtClean="0">
                <a:solidFill>
                  <a:schemeClr val="tx1">
                    <a:lumMod val="95000"/>
                    <a:lumOff val="5000"/>
                  </a:schemeClr>
                </a:solidFill>
                <a:latin typeface="Garamond" pitchFamily="18" charset="0"/>
              </a:rPr>
              <a:t>M/D</a:t>
            </a:r>
            <a:r>
              <a:rPr lang="en-US" sz="2800" dirty="0" smtClean="0">
                <a:solidFill>
                  <a:schemeClr val="tx1">
                    <a:lumMod val="95000"/>
                    <a:lumOff val="5000"/>
                  </a:schemeClr>
                </a:solidFill>
                <a:latin typeface="Garamond" pitchFamily="18" charset="0"/>
              </a:rPr>
              <a:t> Then do multiplication and division from left to right.</a:t>
            </a:r>
            <a:br>
              <a:rPr lang="en-US" sz="2800" dirty="0" smtClean="0">
                <a:solidFill>
                  <a:schemeClr val="tx1">
                    <a:lumMod val="95000"/>
                    <a:lumOff val="5000"/>
                  </a:schemeClr>
                </a:solidFill>
                <a:latin typeface="Garamond" pitchFamily="18" charset="0"/>
              </a:rPr>
            </a:br>
            <a:r>
              <a:rPr lang="en-US" sz="3600" dirty="0" smtClean="0">
                <a:solidFill>
                  <a:schemeClr val="tx1">
                    <a:lumMod val="95000"/>
                    <a:lumOff val="5000"/>
                  </a:schemeClr>
                </a:solidFill>
                <a:latin typeface="Garamond" pitchFamily="18" charset="0"/>
              </a:rPr>
              <a:t>A/S</a:t>
            </a:r>
            <a:r>
              <a:rPr lang="en-US" sz="2800" dirty="0" smtClean="0">
                <a:solidFill>
                  <a:schemeClr val="tx1">
                    <a:lumMod val="95000"/>
                    <a:lumOff val="5000"/>
                  </a:schemeClr>
                </a:solidFill>
                <a:latin typeface="Garamond" pitchFamily="18" charset="0"/>
              </a:rPr>
              <a:t> Adding and Subtracting from left to right is last.</a:t>
            </a:r>
            <a:endParaRPr lang="en-US" dirty="0">
              <a:solidFill>
                <a:schemeClr val="tx1">
                  <a:lumMod val="95000"/>
                  <a:lumOff val="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52400" y="228600"/>
            <a:ext cx="7477125" cy="1143000"/>
          </a:xfrm>
        </p:spPr>
        <p:txBody>
          <a:bodyPr/>
          <a:lstStyle/>
          <a:p>
            <a:pPr algn="ctr" eaLnBrk="1" hangingPunct="1"/>
            <a:r>
              <a:rPr lang="en-US" sz="3600" b="1" i="1" dirty="0" smtClean="0">
                <a:solidFill>
                  <a:schemeClr val="accent2">
                    <a:lumMod val="50000"/>
                  </a:schemeClr>
                </a:solidFill>
                <a:latin typeface="Garamond" pitchFamily="18" charset="0"/>
              </a:rPr>
              <a:t>Example Expression</a:t>
            </a:r>
          </a:p>
        </p:txBody>
      </p:sp>
      <p:sp>
        <p:nvSpPr>
          <p:cNvPr id="84997" name="Text Box 5"/>
          <p:cNvSpPr txBox="1">
            <a:spLocks noChangeArrowheads="1"/>
          </p:cNvSpPr>
          <p:nvPr/>
        </p:nvSpPr>
        <p:spPr bwMode="auto">
          <a:xfrm>
            <a:off x="3341688" y="1168400"/>
            <a:ext cx="3886200" cy="579438"/>
          </a:xfrm>
          <a:prstGeom prst="rect">
            <a:avLst/>
          </a:prstGeom>
          <a:noFill/>
          <a:ln w="9525">
            <a:noFill/>
            <a:miter lim="800000"/>
            <a:headEnd/>
            <a:tailEnd/>
          </a:ln>
        </p:spPr>
        <p:txBody>
          <a:bodyPr>
            <a:spAutoFit/>
          </a:bodyPr>
          <a:lstStyle/>
          <a:p>
            <a:r>
              <a:rPr lang="en-US" sz="3200" b="1" dirty="0">
                <a:solidFill>
                  <a:srgbClr val="FF0000"/>
                </a:solidFill>
                <a:latin typeface="Garamond" pitchFamily="18" charset="0"/>
              </a:rPr>
              <a:t>48 ÷ (8+4) × 6 +3</a:t>
            </a:r>
            <a:r>
              <a:rPr lang="en-US" sz="3200" b="1" baseline="30000" dirty="0">
                <a:solidFill>
                  <a:srgbClr val="FF0000"/>
                </a:solidFill>
                <a:latin typeface="Garamond" pitchFamily="18" charset="0"/>
              </a:rPr>
              <a:t>2</a:t>
            </a:r>
            <a:endParaRPr lang="en-US" sz="3200" b="1" dirty="0">
              <a:solidFill>
                <a:srgbClr val="FF0000"/>
              </a:solidFill>
              <a:latin typeface="Garamond" pitchFamily="18" charset="0"/>
            </a:endParaRPr>
          </a:p>
        </p:txBody>
      </p:sp>
      <p:sp>
        <p:nvSpPr>
          <p:cNvPr id="84998" name="Text Box 6"/>
          <p:cNvSpPr txBox="1">
            <a:spLocks noChangeArrowheads="1"/>
          </p:cNvSpPr>
          <p:nvPr/>
        </p:nvSpPr>
        <p:spPr bwMode="auto">
          <a:xfrm>
            <a:off x="3810000" y="2081213"/>
            <a:ext cx="2566728" cy="584775"/>
          </a:xfrm>
          <a:prstGeom prst="rect">
            <a:avLst/>
          </a:prstGeom>
          <a:noFill/>
          <a:ln w="9525">
            <a:noFill/>
            <a:miter lim="800000"/>
            <a:headEnd/>
            <a:tailEnd/>
          </a:ln>
        </p:spPr>
        <p:txBody>
          <a:bodyPr wrap="none">
            <a:spAutoFit/>
          </a:bodyPr>
          <a:lstStyle/>
          <a:p>
            <a:r>
              <a:rPr lang="en-US" sz="3200" b="1">
                <a:solidFill>
                  <a:srgbClr val="FF0000"/>
                </a:solidFill>
                <a:latin typeface="Garamond" pitchFamily="18" charset="0"/>
              </a:rPr>
              <a:t>48 ÷12 ×6 +3</a:t>
            </a:r>
            <a:r>
              <a:rPr lang="en-US" sz="3200" b="1" baseline="30000">
                <a:solidFill>
                  <a:srgbClr val="FF0000"/>
                </a:solidFill>
                <a:latin typeface="Garamond" pitchFamily="18" charset="0"/>
              </a:rPr>
              <a:t>2</a:t>
            </a:r>
            <a:endParaRPr lang="en-US" sz="3200" b="1">
              <a:solidFill>
                <a:srgbClr val="FF0000"/>
              </a:solidFill>
              <a:latin typeface="Garamond" pitchFamily="18" charset="0"/>
            </a:endParaRPr>
          </a:p>
        </p:txBody>
      </p:sp>
      <p:sp>
        <p:nvSpPr>
          <p:cNvPr id="84999" name="Text Box 7"/>
          <p:cNvSpPr txBox="1">
            <a:spLocks noChangeArrowheads="1"/>
          </p:cNvSpPr>
          <p:nvPr/>
        </p:nvSpPr>
        <p:spPr bwMode="auto">
          <a:xfrm>
            <a:off x="3759200" y="2971800"/>
            <a:ext cx="2644775" cy="579438"/>
          </a:xfrm>
          <a:prstGeom prst="rect">
            <a:avLst/>
          </a:prstGeom>
          <a:noFill/>
          <a:ln w="9525">
            <a:noFill/>
            <a:miter lim="800000"/>
            <a:headEnd/>
            <a:tailEnd/>
          </a:ln>
        </p:spPr>
        <p:txBody>
          <a:bodyPr wrap="none">
            <a:spAutoFit/>
          </a:bodyPr>
          <a:lstStyle/>
          <a:p>
            <a:r>
              <a:rPr lang="en-US" sz="3200" b="1" dirty="0">
                <a:solidFill>
                  <a:srgbClr val="FF0000"/>
                </a:solidFill>
                <a:latin typeface="Garamond" pitchFamily="18" charset="0"/>
              </a:rPr>
              <a:t>48</a:t>
            </a:r>
            <a:r>
              <a:rPr lang="en-US" sz="3200" b="1" dirty="0">
                <a:solidFill>
                  <a:srgbClr val="FF0000"/>
                </a:solidFill>
                <a:latin typeface="Garamond" pitchFamily="18" charset="0"/>
                <a:cs typeface="Arial" charset="0"/>
              </a:rPr>
              <a:t> </a:t>
            </a:r>
            <a:r>
              <a:rPr lang="en-US" sz="3200" b="1" dirty="0">
                <a:solidFill>
                  <a:srgbClr val="FF0000"/>
                </a:solidFill>
                <a:latin typeface="Garamond" pitchFamily="18" charset="0"/>
              </a:rPr>
              <a:t>÷</a:t>
            </a:r>
            <a:r>
              <a:rPr lang="en-US" dirty="0">
                <a:solidFill>
                  <a:srgbClr val="FF0000"/>
                </a:solidFill>
              </a:rPr>
              <a:t> </a:t>
            </a:r>
            <a:r>
              <a:rPr lang="en-US" sz="3200" b="1" dirty="0">
                <a:solidFill>
                  <a:srgbClr val="FF0000"/>
                </a:solidFill>
                <a:latin typeface="Garamond" pitchFamily="18" charset="0"/>
                <a:cs typeface="Arial" charset="0"/>
              </a:rPr>
              <a:t>12 </a:t>
            </a:r>
            <a:r>
              <a:rPr lang="en-US" sz="3200" b="1" dirty="0">
                <a:solidFill>
                  <a:srgbClr val="FF0000"/>
                </a:solidFill>
                <a:latin typeface="Garamond" pitchFamily="18" charset="0"/>
              </a:rPr>
              <a:t>×</a:t>
            </a:r>
            <a:r>
              <a:rPr lang="en-US" dirty="0">
                <a:solidFill>
                  <a:srgbClr val="FF0000"/>
                </a:solidFill>
              </a:rPr>
              <a:t> </a:t>
            </a:r>
            <a:r>
              <a:rPr lang="en-US" sz="3200" b="1" dirty="0">
                <a:solidFill>
                  <a:srgbClr val="FF0000"/>
                </a:solidFill>
                <a:latin typeface="Garamond" pitchFamily="18" charset="0"/>
                <a:cs typeface="Arial" charset="0"/>
              </a:rPr>
              <a:t>6 + 9</a:t>
            </a:r>
          </a:p>
        </p:txBody>
      </p:sp>
      <p:sp>
        <p:nvSpPr>
          <p:cNvPr id="85000" name="Text Box 8"/>
          <p:cNvSpPr txBox="1">
            <a:spLocks noChangeArrowheads="1"/>
          </p:cNvSpPr>
          <p:nvPr/>
        </p:nvSpPr>
        <p:spPr bwMode="auto">
          <a:xfrm>
            <a:off x="4246563" y="3733800"/>
            <a:ext cx="1666875" cy="579438"/>
          </a:xfrm>
          <a:prstGeom prst="rect">
            <a:avLst/>
          </a:prstGeom>
          <a:noFill/>
          <a:ln w="9525">
            <a:noFill/>
            <a:miter lim="800000"/>
            <a:headEnd/>
            <a:tailEnd/>
          </a:ln>
        </p:spPr>
        <p:txBody>
          <a:bodyPr>
            <a:spAutoFit/>
          </a:bodyPr>
          <a:lstStyle/>
          <a:p>
            <a:r>
              <a:rPr lang="en-US" sz="3200" b="1">
                <a:solidFill>
                  <a:srgbClr val="FF0000"/>
                </a:solidFill>
                <a:latin typeface="Garamond" pitchFamily="18" charset="0"/>
              </a:rPr>
              <a:t>4 ×</a:t>
            </a:r>
            <a:r>
              <a:rPr lang="en-US">
                <a:solidFill>
                  <a:srgbClr val="FF0000"/>
                </a:solidFill>
              </a:rPr>
              <a:t> </a:t>
            </a:r>
            <a:r>
              <a:rPr lang="en-US" sz="3200" b="1">
                <a:solidFill>
                  <a:srgbClr val="FF0000"/>
                </a:solidFill>
                <a:latin typeface="Garamond" pitchFamily="18" charset="0"/>
              </a:rPr>
              <a:t>6 + 9</a:t>
            </a:r>
          </a:p>
        </p:txBody>
      </p:sp>
      <p:sp>
        <p:nvSpPr>
          <p:cNvPr id="85001" name="Text Box 9"/>
          <p:cNvSpPr txBox="1">
            <a:spLocks noChangeArrowheads="1"/>
          </p:cNvSpPr>
          <p:nvPr/>
        </p:nvSpPr>
        <p:spPr bwMode="auto">
          <a:xfrm>
            <a:off x="4516438" y="4495800"/>
            <a:ext cx="1128712" cy="579438"/>
          </a:xfrm>
          <a:prstGeom prst="rect">
            <a:avLst/>
          </a:prstGeom>
          <a:noFill/>
          <a:ln w="9525">
            <a:noFill/>
            <a:miter lim="800000"/>
            <a:headEnd/>
            <a:tailEnd/>
          </a:ln>
        </p:spPr>
        <p:txBody>
          <a:bodyPr wrap="none">
            <a:spAutoFit/>
          </a:bodyPr>
          <a:lstStyle/>
          <a:p>
            <a:r>
              <a:rPr lang="en-US" sz="3200" b="1">
                <a:solidFill>
                  <a:srgbClr val="FF0000"/>
                </a:solidFill>
                <a:latin typeface="Garamond" pitchFamily="18" charset="0"/>
              </a:rPr>
              <a:t>24 +9</a:t>
            </a:r>
          </a:p>
        </p:txBody>
      </p:sp>
      <p:sp>
        <p:nvSpPr>
          <p:cNvPr id="85002" name="Text Box 10"/>
          <p:cNvSpPr txBox="1">
            <a:spLocks noChangeArrowheads="1"/>
          </p:cNvSpPr>
          <p:nvPr/>
        </p:nvSpPr>
        <p:spPr bwMode="auto">
          <a:xfrm>
            <a:off x="4799013" y="5181600"/>
            <a:ext cx="565150" cy="579438"/>
          </a:xfrm>
          <a:prstGeom prst="rect">
            <a:avLst/>
          </a:prstGeom>
          <a:noFill/>
          <a:ln w="9525">
            <a:noFill/>
            <a:miter lim="800000"/>
            <a:headEnd/>
            <a:tailEnd/>
          </a:ln>
        </p:spPr>
        <p:txBody>
          <a:bodyPr wrap="none">
            <a:spAutoFit/>
          </a:bodyPr>
          <a:lstStyle/>
          <a:p>
            <a:r>
              <a:rPr lang="en-US" sz="3200" b="1" dirty="0">
                <a:solidFill>
                  <a:srgbClr val="FF0000"/>
                </a:solidFill>
                <a:latin typeface="Garamond" pitchFamily="18" charset="0"/>
              </a:rPr>
              <a:t>33</a:t>
            </a:r>
          </a:p>
        </p:txBody>
      </p:sp>
      <p:sp>
        <p:nvSpPr>
          <p:cNvPr id="7" name="TextBox 6"/>
          <p:cNvSpPr txBox="1">
            <a:spLocks noChangeArrowheads="1"/>
          </p:cNvSpPr>
          <p:nvPr/>
        </p:nvSpPr>
        <p:spPr bwMode="auto">
          <a:xfrm>
            <a:off x="76200" y="1239838"/>
            <a:ext cx="2438400" cy="1016000"/>
          </a:xfrm>
          <a:prstGeom prst="rect">
            <a:avLst/>
          </a:prstGeom>
          <a:noFill/>
          <a:ln w="9525">
            <a:noFill/>
            <a:miter lim="800000"/>
            <a:headEnd/>
            <a:tailEnd/>
          </a:ln>
        </p:spPr>
        <p:txBody>
          <a:bodyPr>
            <a:spAutoFit/>
          </a:bodyPr>
          <a:lstStyle/>
          <a:p>
            <a:r>
              <a:rPr lang="en-US" sz="2400" b="1">
                <a:solidFill>
                  <a:schemeClr val="accent2">
                    <a:lumMod val="50000"/>
                  </a:schemeClr>
                </a:solidFill>
              </a:rPr>
              <a:t>P: </a:t>
            </a:r>
            <a:r>
              <a:rPr lang="en-US">
                <a:solidFill>
                  <a:schemeClr val="accent2">
                    <a:lumMod val="50000"/>
                  </a:schemeClr>
                </a:solidFill>
              </a:rPr>
              <a:t>Do what is in the parentheses first. (8+4)= 12</a:t>
            </a:r>
          </a:p>
        </p:txBody>
      </p:sp>
      <p:sp>
        <p:nvSpPr>
          <p:cNvPr id="17" name="TextBox 16"/>
          <p:cNvSpPr txBox="1">
            <a:spLocks noChangeArrowheads="1"/>
          </p:cNvSpPr>
          <p:nvPr/>
        </p:nvSpPr>
        <p:spPr bwMode="auto">
          <a:xfrm>
            <a:off x="76200" y="2287588"/>
            <a:ext cx="2667000" cy="738187"/>
          </a:xfrm>
          <a:prstGeom prst="rect">
            <a:avLst/>
          </a:prstGeom>
          <a:noFill/>
          <a:ln w="9525">
            <a:noFill/>
            <a:miter lim="800000"/>
            <a:headEnd/>
            <a:tailEnd/>
          </a:ln>
        </p:spPr>
        <p:txBody>
          <a:bodyPr>
            <a:spAutoFit/>
          </a:bodyPr>
          <a:lstStyle/>
          <a:p>
            <a:r>
              <a:rPr lang="en-US" sz="2400" b="1">
                <a:solidFill>
                  <a:schemeClr val="accent2">
                    <a:lumMod val="50000"/>
                  </a:schemeClr>
                </a:solidFill>
              </a:rPr>
              <a:t>E: </a:t>
            </a:r>
            <a:r>
              <a:rPr lang="en-US">
                <a:solidFill>
                  <a:schemeClr val="accent2">
                    <a:lumMod val="50000"/>
                  </a:schemeClr>
                </a:solidFill>
              </a:rPr>
              <a:t>Do the exponents. 3</a:t>
            </a:r>
            <a:r>
              <a:rPr lang="en-US" baseline="30000">
                <a:solidFill>
                  <a:schemeClr val="accent2">
                    <a:lumMod val="50000"/>
                  </a:schemeClr>
                </a:solidFill>
              </a:rPr>
              <a:t>2</a:t>
            </a:r>
            <a:r>
              <a:rPr lang="en-US">
                <a:solidFill>
                  <a:schemeClr val="accent2">
                    <a:lumMod val="50000"/>
                  </a:schemeClr>
                </a:solidFill>
              </a:rPr>
              <a:t>= 3 x 3=9</a:t>
            </a:r>
            <a:endParaRPr lang="en-US" baseline="30000">
              <a:solidFill>
                <a:schemeClr val="accent2">
                  <a:lumMod val="50000"/>
                </a:schemeClr>
              </a:solidFill>
            </a:endParaRPr>
          </a:p>
        </p:txBody>
      </p:sp>
      <p:sp>
        <p:nvSpPr>
          <p:cNvPr id="18" name="TextBox 17"/>
          <p:cNvSpPr txBox="1"/>
          <p:nvPr/>
        </p:nvSpPr>
        <p:spPr>
          <a:xfrm>
            <a:off x="76200" y="3043238"/>
            <a:ext cx="3733800" cy="1662112"/>
          </a:xfrm>
          <a:prstGeom prst="rect">
            <a:avLst/>
          </a:prstGeom>
          <a:noFill/>
        </p:spPr>
        <p:txBody>
          <a:bodyPr>
            <a:spAutoFit/>
          </a:bodyPr>
          <a:lstStyle/>
          <a:p>
            <a:pPr>
              <a:defRPr/>
            </a:pPr>
            <a:r>
              <a:rPr lang="en-US" sz="2400" b="1" dirty="0">
                <a:solidFill>
                  <a:schemeClr val="accent2">
                    <a:lumMod val="50000"/>
                  </a:schemeClr>
                </a:solidFill>
              </a:rPr>
              <a:t>M</a:t>
            </a:r>
          </a:p>
          <a:p>
            <a:pPr>
              <a:defRPr/>
            </a:pPr>
            <a:r>
              <a:rPr lang="en-US" sz="2400" b="1" dirty="0">
                <a:solidFill>
                  <a:schemeClr val="accent2">
                    <a:lumMod val="50000"/>
                  </a:schemeClr>
                </a:solidFill>
              </a:rPr>
              <a:t>D: </a:t>
            </a:r>
            <a:r>
              <a:rPr lang="en-US" dirty="0">
                <a:solidFill>
                  <a:schemeClr val="accent2">
                    <a:lumMod val="50000"/>
                  </a:schemeClr>
                </a:solidFill>
              </a:rPr>
              <a:t>Next do multiplication and division from left to right. </a:t>
            </a:r>
          </a:p>
          <a:p>
            <a:pPr>
              <a:defRPr/>
            </a:pPr>
            <a:r>
              <a:rPr lang="en-US" dirty="0">
                <a:solidFill>
                  <a:schemeClr val="accent2">
                    <a:lumMod val="50000"/>
                  </a:schemeClr>
                </a:solidFill>
                <a:latin typeface="+mn-lt"/>
              </a:rPr>
              <a:t>48 ÷ 12 = 4.</a:t>
            </a:r>
          </a:p>
          <a:p>
            <a:pPr>
              <a:defRPr/>
            </a:pPr>
            <a:r>
              <a:rPr lang="en-US" dirty="0">
                <a:solidFill>
                  <a:schemeClr val="accent2">
                    <a:lumMod val="50000"/>
                  </a:schemeClr>
                </a:solidFill>
                <a:latin typeface="+mn-lt"/>
              </a:rPr>
              <a:t>4 x 6= 24.</a:t>
            </a:r>
          </a:p>
        </p:txBody>
      </p:sp>
      <p:sp>
        <p:nvSpPr>
          <p:cNvPr id="19" name="TextBox 18"/>
          <p:cNvSpPr txBox="1"/>
          <p:nvPr/>
        </p:nvSpPr>
        <p:spPr>
          <a:xfrm>
            <a:off x="103188" y="4705350"/>
            <a:ext cx="3733800" cy="1323975"/>
          </a:xfrm>
          <a:prstGeom prst="rect">
            <a:avLst/>
          </a:prstGeom>
          <a:noFill/>
        </p:spPr>
        <p:txBody>
          <a:bodyPr>
            <a:spAutoFit/>
          </a:bodyPr>
          <a:lstStyle/>
          <a:p>
            <a:pPr>
              <a:defRPr/>
            </a:pPr>
            <a:r>
              <a:rPr lang="en-US" sz="2400" b="1" dirty="0">
                <a:solidFill>
                  <a:schemeClr val="accent2">
                    <a:lumMod val="50000"/>
                  </a:schemeClr>
                </a:solidFill>
              </a:rPr>
              <a:t>A</a:t>
            </a:r>
          </a:p>
          <a:p>
            <a:pPr>
              <a:defRPr/>
            </a:pPr>
            <a:r>
              <a:rPr lang="en-US" sz="2400" b="1" dirty="0">
                <a:solidFill>
                  <a:schemeClr val="accent2">
                    <a:lumMod val="50000"/>
                  </a:schemeClr>
                </a:solidFill>
              </a:rPr>
              <a:t>S: </a:t>
            </a:r>
            <a:r>
              <a:rPr lang="en-US" sz="1600" dirty="0">
                <a:solidFill>
                  <a:schemeClr val="accent2">
                    <a:lumMod val="50000"/>
                  </a:schemeClr>
                </a:solidFill>
              </a:rPr>
              <a:t>Last do addition and subtraction from left to right. There is only addition so you do 24 + 9 = </a:t>
            </a:r>
            <a:r>
              <a:rPr lang="en-US" sz="1600" dirty="0" smtClean="0">
                <a:solidFill>
                  <a:schemeClr val="accent2">
                    <a:lumMod val="50000"/>
                  </a:schemeClr>
                </a:solidFill>
              </a:rPr>
              <a:t>33</a:t>
            </a:r>
            <a:endParaRPr lang="en-US" dirty="0">
              <a:solidFill>
                <a:schemeClr val="accent2">
                  <a:lumMod val="50000"/>
                </a:schemeClr>
              </a:solidFill>
              <a:latin typeface="+mn-l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4997"/>
                                        </p:tgtEl>
                                        <p:attrNameLst>
                                          <p:attrName>style.visibility</p:attrName>
                                        </p:attrNameLst>
                                      </p:cBhvr>
                                      <p:to>
                                        <p:strVal val="visible"/>
                                      </p:to>
                                    </p:set>
                                    <p:animEffect transition="in" filter="wipe(down)">
                                      <p:cBhvr>
                                        <p:cTn id="7" dur="580">
                                          <p:stCondLst>
                                            <p:cond delay="0"/>
                                          </p:stCondLst>
                                        </p:cTn>
                                        <p:tgtEl>
                                          <p:spTgt spid="84997"/>
                                        </p:tgtEl>
                                      </p:cBhvr>
                                    </p:animEffect>
                                    <p:anim calcmode="lin" valueType="num">
                                      <p:cBhvr>
                                        <p:cTn id="8" dur="1822" tmFilter="0,0; 0.14,0.36; 0.43,0.73; 0.71,0.91; 1.0,1.0">
                                          <p:stCondLst>
                                            <p:cond delay="0"/>
                                          </p:stCondLst>
                                        </p:cTn>
                                        <p:tgtEl>
                                          <p:spTgt spid="8499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499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499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499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4997"/>
                                        </p:tgtEl>
                                        <p:attrNameLst>
                                          <p:attrName>ppt_y</p:attrName>
                                        </p:attrNameLst>
                                      </p:cBhvr>
                                      <p:tavLst>
                                        <p:tav tm="0" fmla="#ppt_y-sin(pi*$)/81">
                                          <p:val>
                                            <p:fltVal val="0"/>
                                          </p:val>
                                        </p:tav>
                                        <p:tav tm="100000">
                                          <p:val>
                                            <p:fltVal val="1"/>
                                          </p:val>
                                        </p:tav>
                                      </p:tavLst>
                                    </p:anim>
                                    <p:animScale>
                                      <p:cBhvr>
                                        <p:cTn id="13" dur="26">
                                          <p:stCondLst>
                                            <p:cond delay="650"/>
                                          </p:stCondLst>
                                        </p:cTn>
                                        <p:tgtEl>
                                          <p:spTgt spid="84997"/>
                                        </p:tgtEl>
                                      </p:cBhvr>
                                      <p:to x="100000" y="60000"/>
                                    </p:animScale>
                                    <p:animScale>
                                      <p:cBhvr>
                                        <p:cTn id="14" dur="166" decel="50000">
                                          <p:stCondLst>
                                            <p:cond delay="676"/>
                                          </p:stCondLst>
                                        </p:cTn>
                                        <p:tgtEl>
                                          <p:spTgt spid="84997"/>
                                        </p:tgtEl>
                                      </p:cBhvr>
                                      <p:to x="100000" y="100000"/>
                                    </p:animScale>
                                    <p:animScale>
                                      <p:cBhvr>
                                        <p:cTn id="15" dur="26">
                                          <p:stCondLst>
                                            <p:cond delay="1312"/>
                                          </p:stCondLst>
                                        </p:cTn>
                                        <p:tgtEl>
                                          <p:spTgt spid="84997"/>
                                        </p:tgtEl>
                                      </p:cBhvr>
                                      <p:to x="100000" y="80000"/>
                                    </p:animScale>
                                    <p:animScale>
                                      <p:cBhvr>
                                        <p:cTn id="16" dur="166" decel="50000">
                                          <p:stCondLst>
                                            <p:cond delay="1338"/>
                                          </p:stCondLst>
                                        </p:cTn>
                                        <p:tgtEl>
                                          <p:spTgt spid="84997"/>
                                        </p:tgtEl>
                                      </p:cBhvr>
                                      <p:to x="100000" y="100000"/>
                                    </p:animScale>
                                    <p:animScale>
                                      <p:cBhvr>
                                        <p:cTn id="17" dur="26">
                                          <p:stCondLst>
                                            <p:cond delay="1642"/>
                                          </p:stCondLst>
                                        </p:cTn>
                                        <p:tgtEl>
                                          <p:spTgt spid="84997"/>
                                        </p:tgtEl>
                                      </p:cBhvr>
                                      <p:to x="100000" y="90000"/>
                                    </p:animScale>
                                    <p:animScale>
                                      <p:cBhvr>
                                        <p:cTn id="18" dur="166" decel="50000">
                                          <p:stCondLst>
                                            <p:cond delay="1668"/>
                                          </p:stCondLst>
                                        </p:cTn>
                                        <p:tgtEl>
                                          <p:spTgt spid="84997"/>
                                        </p:tgtEl>
                                      </p:cBhvr>
                                      <p:to x="100000" y="100000"/>
                                    </p:animScale>
                                    <p:animScale>
                                      <p:cBhvr>
                                        <p:cTn id="19" dur="26">
                                          <p:stCondLst>
                                            <p:cond delay="1808"/>
                                          </p:stCondLst>
                                        </p:cTn>
                                        <p:tgtEl>
                                          <p:spTgt spid="84997"/>
                                        </p:tgtEl>
                                      </p:cBhvr>
                                      <p:to x="100000" y="95000"/>
                                    </p:animScale>
                                    <p:animScale>
                                      <p:cBhvr>
                                        <p:cTn id="20" dur="166" decel="50000">
                                          <p:stCondLst>
                                            <p:cond delay="1834"/>
                                          </p:stCondLst>
                                        </p:cTn>
                                        <p:tgtEl>
                                          <p:spTgt spid="84997"/>
                                        </p:tgtEl>
                                      </p:cBhvr>
                                      <p:to x="100000" y="100000"/>
                                    </p:animScale>
                                  </p:childTnLst>
                                </p:cTn>
                              </p:par>
                            </p:childTnLst>
                          </p:cTn>
                        </p:par>
                        <p:par>
                          <p:cTn id="21" fill="hold" nodeType="afterGroup">
                            <p:stCondLst>
                              <p:cond delay="2000"/>
                            </p:stCondLst>
                            <p:childTnLst>
                              <p:par>
                                <p:cTn id="22" presetID="21" presetClass="entr" presetSubtype="1"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heel(1)">
                                      <p:cBhvr>
                                        <p:cTn id="24" dur="20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84998"/>
                                        </p:tgtEl>
                                        <p:attrNameLst>
                                          <p:attrName>style.visibility</p:attrName>
                                        </p:attrNameLst>
                                      </p:cBhvr>
                                      <p:to>
                                        <p:strVal val="visible"/>
                                      </p:to>
                                    </p:set>
                                    <p:animEffect transition="in" filter="wipe(down)">
                                      <p:cBhvr>
                                        <p:cTn id="29" dur="580">
                                          <p:stCondLst>
                                            <p:cond delay="0"/>
                                          </p:stCondLst>
                                        </p:cTn>
                                        <p:tgtEl>
                                          <p:spTgt spid="84998"/>
                                        </p:tgtEl>
                                      </p:cBhvr>
                                    </p:animEffect>
                                    <p:anim calcmode="lin" valueType="num">
                                      <p:cBhvr>
                                        <p:cTn id="30" dur="1822" tmFilter="0,0; 0.14,0.36; 0.43,0.73; 0.71,0.91; 1.0,1.0">
                                          <p:stCondLst>
                                            <p:cond delay="0"/>
                                          </p:stCondLst>
                                        </p:cTn>
                                        <p:tgtEl>
                                          <p:spTgt spid="84998"/>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84998"/>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84998"/>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84998"/>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84998"/>
                                        </p:tgtEl>
                                        <p:attrNameLst>
                                          <p:attrName>ppt_y</p:attrName>
                                        </p:attrNameLst>
                                      </p:cBhvr>
                                      <p:tavLst>
                                        <p:tav tm="0" fmla="#ppt_y-sin(pi*$)/81">
                                          <p:val>
                                            <p:fltVal val="0"/>
                                          </p:val>
                                        </p:tav>
                                        <p:tav tm="100000">
                                          <p:val>
                                            <p:fltVal val="1"/>
                                          </p:val>
                                        </p:tav>
                                      </p:tavLst>
                                    </p:anim>
                                    <p:animScale>
                                      <p:cBhvr>
                                        <p:cTn id="35" dur="26">
                                          <p:stCondLst>
                                            <p:cond delay="650"/>
                                          </p:stCondLst>
                                        </p:cTn>
                                        <p:tgtEl>
                                          <p:spTgt spid="84998"/>
                                        </p:tgtEl>
                                      </p:cBhvr>
                                      <p:to x="100000" y="60000"/>
                                    </p:animScale>
                                    <p:animScale>
                                      <p:cBhvr>
                                        <p:cTn id="36" dur="166" decel="50000">
                                          <p:stCondLst>
                                            <p:cond delay="676"/>
                                          </p:stCondLst>
                                        </p:cTn>
                                        <p:tgtEl>
                                          <p:spTgt spid="84998"/>
                                        </p:tgtEl>
                                      </p:cBhvr>
                                      <p:to x="100000" y="100000"/>
                                    </p:animScale>
                                    <p:animScale>
                                      <p:cBhvr>
                                        <p:cTn id="37" dur="26">
                                          <p:stCondLst>
                                            <p:cond delay="1312"/>
                                          </p:stCondLst>
                                        </p:cTn>
                                        <p:tgtEl>
                                          <p:spTgt spid="84998"/>
                                        </p:tgtEl>
                                      </p:cBhvr>
                                      <p:to x="100000" y="80000"/>
                                    </p:animScale>
                                    <p:animScale>
                                      <p:cBhvr>
                                        <p:cTn id="38" dur="166" decel="50000">
                                          <p:stCondLst>
                                            <p:cond delay="1338"/>
                                          </p:stCondLst>
                                        </p:cTn>
                                        <p:tgtEl>
                                          <p:spTgt spid="84998"/>
                                        </p:tgtEl>
                                      </p:cBhvr>
                                      <p:to x="100000" y="100000"/>
                                    </p:animScale>
                                    <p:animScale>
                                      <p:cBhvr>
                                        <p:cTn id="39" dur="26">
                                          <p:stCondLst>
                                            <p:cond delay="1642"/>
                                          </p:stCondLst>
                                        </p:cTn>
                                        <p:tgtEl>
                                          <p:spTgt spid="84998"/>
                                        </p:tgtEl>
                                      </p:cBhvr>
                                      <p:to x="100000" y="90000"/>
                                    </p:animScale>
                                    <p:animScale>
                                      <p:cBhvr>
                                        <p:cTn id="40" dur="166" decel="50000">
                                          <p:stCondLst>
                                            <p:cond delay="1668"/>
                                          </p:stCondLst>
                                        </p:cTn>
                                        <p:tgtEl>
                                          <p:spTgt spid="84998"/>
                                        </p:tgtEl>
                                      </p:cBhvr>
                                      <p:to x="100000" y="100000"/>
                                    </p:animScale>
                                    <p:animScale>
                                      <p:cBhvr>
                                        <p:cTn id="41" dur="26">
                                          <p:stCondLst>
                                            <p:cond delay="1808"/>
                                          </p:stCondLst>
                                        </p:cTn>
                                        <p:tgtEl>
                                          <p:spTgt spid="84998"/>
                                        </p:tgtEl>
                                      </p:cBhvr>
                                      <p:to x="100000" y="95000"/>
                                    </p:animScale>
                                    <p:animScale>
                                      <p:cBhvr>
                                        <p:cTn id="42" dur="166" decel="50000">
                                          <p:stCondLst>
                                            <p:cond delay="1834"/>
                                          </p:stCondLst>
                                        </p:cTn>
                                        <p:tgtEl>
                                          <p:spTgt spid="84998"/>
                                        </p:tgtEl>
                                      </p:cBhvr>
                                      <p:to x="100000" y="100000"/>
                                    </p:animScale>
                                  </p:childTnLst>
                                </p:cTn>
                              </p:par>
                            </p:childTnLst>
                          </p:cTn>
                        </p:par>
                        <p:par>
                          <p:cTn id="43" fill="hold" nodeType="afterGroup">
                            <p:stCondLst>
                              <p:cond delay="2000"/>
                            </p:stCondLst>
                            <p:childTnLst>
                              <p:par>
                                <p:cTn id="44" presetID="21" presetClass="entr" presetSubtype="1"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heel(1)">
                                      <p:cBhvr>
                                        <p:cTn id="46" dur="2000"/>
                                        <p:tgtEl>
                                          <p:spTgt spid="1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84999"/>
                                        </p:tgtEl>
                                        <p:attrNameLst>
                                          <p:attrName>style.visibility</p:attrName>
                                        </p:attrNameLst>
                                      </p:cBhvr>
                                      <p:to>
                                        <p:strVal val="visible"/>
                                      </p:to>
                                    </p:set>
                                    <p:animEffect transition="in" filter="wipe(down)">
                                      <p:cBhvr>
                                        <p:cTn id="51" dur="580">
                                          <p:stCondLst>
                                            <p:cond delay="0"/>
                                          </p:stCondLst>
                                        </p:cTn>
                                        <p:tgtEl>
                                          <p:spTgt spid="84999"/>
                                        </p:tgtEl>
                                      </p:cBhvr>
                                    </p:animEffect>
                                    <p:anim calcmode="lin" valueType="num">
                                      <p:cBhvr>
                                        <p:cTn id="52" dur="1822" tmFilter="0,0; 0.14,0.36; 0.43,0.73; 0.71,0.91; 1.0,1.0">
                                          <p:stCondLst>
                                            <p:cond delay="0"/>
                                          </p:stCondLst>
                                        </p:cTn>
                                        <p:tgtEl>
                                          <p:spTgt spid="84999"/>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84999"/>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84999"/>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84999"/>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84999"/>
                                        </p:tgtEl>
                                        <p:attrNameLst>
                                          <p:attrName>ppt_y</p:attrName>
                                        </p:attrNameLst>
                                      </p:cBhvr>
                                      <p:tavLst>
                                        <p:tav tm="0" fmla="#ppt_y-sin(pi*$)/81">
                                          <p:val>
                                            <p:fltVal val="0"/>
                                          </p:val>
                                        </p:tav>
                                        <p:tav tm="100000">
                                          <p:val>
                                            <p:fltVal val="1"/>
                                          </p:val>
                                        </p:tav>
                                      </p:tavLst>
                                    </p:anim>
                                    <p:animScale>
                                      <p:cBhvr>
                                        <p:cTn id="57" dur="26">
                                          <p:stCondLst>
                                            <p:cond delay="650"/>
                                          </p:stCondLst>
                                        </p:cTn>
                                        <p:tgtEl>
                                          <p:spTgt spid="84999"/>
                                        </p:tgtEl>
                                      </p:cBhvr>
                                      <p:to x="100000" y="60000"/>
                                    </p:animScale>
                                    <p:animScale>
                                      <p:cBhvr>
                                        <p:cTn id="58" dur="166" decel="50000">
                                          <p:stCondLst>
                                            <p:cond delay="676"/>
                                          </p:stCondLst>
                                        </p:cTn>
                                        <p:tgtEl>
                                          <p:spTgt spid="84999"/>
                                        </p:tgtEl>
                                      </p:cBhvr>
                                      <p:to x="100000" y="100000"/>
                                    </p:animScale>
                                    <p:animScale>
                                      <p:cBhvr>
                                        <p:cTn id="59" dur="26">
                                          <p:stCondLst>
                                            <p:cond delay="1312"/>
                                          </p:stCondLst>
                                        </p:cTn>
                                        <p:tgtEl>
                                          <p:spTgt spid="84999"/>
                                        </p:tgtEl>
                                      </p:cBhvr>
                                      <p:to x="100000" y="80000"/>
                                    </p:animScale>
                                    <p:animScale>
                                      <p:cBhvr>
                                        <p:cTn id="60" dur="166" decel="50000">
                                          <p:stCondLst>
                                            <p:cond delay="1338"/>
                                          </p:stCondLst>
                                        </p:cTn>
                                        <p:tgtEl>
                                          <p:spTgt spid="84999"/>
                                        </p:tgtEl>
                                      </p:cBhvr>
                                      <p:to x="100000" y="100000"/>
                                    </p:animScale>
                                    <p:animScale>
                                      <p:cBhvr>
                                        <p:cTn id="61" dur="26">
                                          <p:stCondLst>
                                            <p:cond delay="1642"/>
                                          </p:stCondLst>
                                        </p:cTn>
                                        <p:tgtEl>
                                          <p:spTgt spid="84999"/>
                                        </p:tgtEl>
                                      </p:cBhvr>
                                      <p:to x="100000" y="90000"/>
                                    </p:animScale>
                                    <p:animScale>
                                      <p:cBhvr>
                                        <p:cTn id="62" dur="166" decel="50000">
                                          <p:stCondLst>
                                            <p:cond delay="1668"/>
                                          </p:stCondLst>
                                        </p:cTn>
                                        <p:tgtEl>
                                          <p:spTgt spid="84999"/>
                                        </p:tgtEl>
                                      </p:cBhvr>
                                      <p:to x="100000" y="100000"/>
                                    </p:animScale>
                                    <p:animScale>
                                      <p:cBhvr>
                                        <p:cTn id="63" dur="26">
                                          <p:stCondLst>
                                            <p:cond delay="1808"/>
                                          </p:stCondLst>
                                        </p:cTn>
                                        <p:tgtEl>
                                          <p:spTgt spid="84999"/>
                                        </p:tgtEl>
                                      </p:cBhvr>
                                      <p:to x="100000" y="95000"/>
                                    </p:animScale>
                                    <p:animScale>
                                      <p:cBhvr>
                                        <p:cTn id="64" dur="166" decel="50000">
                                          <p:stCondLst>
                                            <p:cond delay="1834"/>
                                          </p:stCondLst>
                                        </p:cTn>
                                        <p:tgtEl>
                                          <p:spTgt spid="84999"/>
                                        </p:tgtEl>
                                      </p:cBhvr>
                                      <p:to x="100000" y="100000"/>
                                    </p:animScale>
                                  </p:childTnLst>
                                </p:cTn>
                              </p:par>
                            </p:childTnLst>
                          </p:cTn>
                        </p:par>
                      </p:childTnLst>
                    </p:cTn>
                  </p:par>
                  <p:par>
                    <p:cTn id="65" fill="hold" nodeType="clickPar">
                      <p:stCondLst>
                        <p:cond delay="indefinite"/>
                      </p:stCondLst>
                      <p:childTnLst>
                        <p:par>
                          <p:cTn id="66" fill="hold" nodeType="withGroup">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85000"/>
                                        </p:tgtEl>
                                        <p:attrNameLst>
                                          <p:attrName>style.visibility</p:attrName>
                                        </p:attrNameLst>
                                      </p:cBhvr>
                                      <p:to>
                                        <p:strVal val="visible"/>
                                      </p:to>
                                    </p:set>
                                    <p:animEffect transition="in" filter="wipe(down)">
                                      <p:cBhvr>
                                        <p:cTn id="69" dur="580">
                                          <p:stCondLst>
                                            <p:cond delay="0"/>
                                          </p:stCondLst>
                                        </p:cTn>
                                        <p:tgtEl>
                                          <p:spTgt spid="85000"/>
                                        </p:tgtEl>
                                      </p:cBhvr>
                                    </p:animEffect>
                                    <p:anim calcmode="lin" valueType="num">
                                      <p:cBhvr>
                                        <p:cTn id="70" dur="1822" tmFilter="0,0; 0.14,0.36; 0.43,0.73; 0.71,0.91; 1.0,1.0">
                                          <p:stCondLst>
                                            <p:cond delay="0"/>
                                          </p:stCondLst>
                                        </p:cTn>
                                        <p:tgtEl>
                                          <p:spTgt spid="85000"/>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85000"/>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85000"/>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85000"/>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85000"/>
                                        </p:tgtEl>
                                        <p:attrNameLst>
                                          <p:attrName>ppt_y</p:attrName>
                                        </p:attrNameLst>
                                      </p:cBhvr>
                                      <p:tavLst>
                                        <p:tav tm="0" fmla="#ppt_y-sin(pi*$)/81">
                                          <p:val>
                                            <p:fltVal val="0"/>
                                          </p:val>
                                        </p:tav>
                                        <p:tav tm="100000">
                                          <p:val>
                                            <p:fltVal val="1"/>
                                          </p:val>
                                        </p:tav>
                                      </p:tavLst>
                                    </p:anim>
                                    <p:animScale>
                                      <p:cBhvr>
                                        <p:cTn id="75" dur="26">
                                          <p:stCondLst>
                                            <p:cond delay="650"/>
                                          </p:stCondLst>
                                        </p:cTn>
                                        <p:tgtEl>
                                          <p:spTgt spid="85000"/>
                                        </p:tgtEl>
                                      </p:cBhvr>
                                      <p:to x="100000" y="60000"/>
                                    </p:animScale>
                                    <p:animScale>
                                      <p:cBhvr>
                                        <p:cTn id="76" dur="166" decel="50000">
                                          <p:stCondLst>
                                            <p:cond delay="676"/>
                                          </p:stCondLst>
                                        </p:cTn>
                                        <p:tgtEl>
                                          <p:spTgt spid="85000"/>
                                        </p:tgtEl>
                                      </p:cBhvr>
                                      <p:to x="100000" y="100000"/>
                                    </p:animScale>
                                    <p:animScale>
                                      <p:cBhvr>
                                        <p:cTn id="77" dur="26">
                                          <p:stCondLst>
                                            <p:cond delay="1312"/>
                                          </p:stCondLst>
                                        </p:cTn>
                                        <p:tgtEl>
                                          <p:spTgt spid="85000"/>
                                        </p:tgtEl>
                                      </p:cBhvr>
                                      <p:to x="100000" y="80000"/>
                                    </p:animScale>
                                    <p:animScale>
                                      <p:cBhvr>
                                        <p:cTn id="78" dur="166" decel="50000">
                                          <p:stCondLst>
                                            <p:cond delay="1338"/>
                                          </p:stCondLst>
                                        </p:cTn>
                                        <p:tgtEl>
                                          <p:spTgt spid="85000"/>
                                        </p:tgtEl>
                                      </p:cBhvr>
                                      <p:to x="100000" y="100000"/>
                                    </p:animScale>
                                    <p:animScale>
                                      <p:cBhvr>
                                        <p:cTn id="79" dur="26">
                                          <p:stCondLst>
                                            <p:cond delay="1642"/>
                                          </p:stCondLst>
                                        </p:cTn>
                                        <p:tgtEl>
                                          <p:spTgt spid="85000"/>
                                        </p:tgtEl>
                                      </p:cBhvr>
                                      <p:to x="100000" y="90000"/>
                                    </p:animScale>
                                    <p:animScale>
                                      <p:cBhvr>
                                        <p:cTn id="80" dur="166" decel="50000">
                                          <p:stCondLst>
                                            <p:cond delay="1668"/>
                                          </p:stCondLst>
                                        </p:cTn>
                                        <p:tgtEl>
                                          <p:spTgt spid="85000"/>
                                        </p:tgtEl>
                                      </p:cBhvr>
                                      <p:to x="100000" y="100000"/>
                                    </p:animScale>
                                    <p:animScale>
                                      <p:cBhvr>
                                        <p:cTn id="81" dur="26">
                                          <p:stCondLst>
                                            <p:cond delay="1808"/>
                                          </p:stCondLst>
                                        </p:cTn>
                                        <p:tgtEl>
                                          <p:spTgt spid="85000"/>
                                        </p:tgtEl>
                                      </p:cBhvr>
                                      <p:to x="100000" y="95000"/>
                                    </p:animScale>
                                    <p:animScale>
                                      <p:cBhvr>
                                        <p:cTn id="82" dur="166" decel="50000">
                                          <p:stCondLst>
                                            <p:cond delay="1834"/>
                                          </p:stCondLst>
                                        </p:cTn>
                                        <p:tgtEl>
                                          <p:spTgt spid="85000"/>
                                        </p:tgtEl>
                                      </p:cBhvr>
                                      <p:to x="100000" y="100000"/>
                                    </p:animScale>
                                  </p:childTnLst>
                                </p:cTn>
                              </p:par>
                            </p:childTnLst>
                          </p:cTn>
                        </p:par>
                        <p:par>
                          <p:cTn id="83" fill="hold" nodeType="afterGroup">
                            <p:stCondLst>
                              <p:cond delay="2000"/>
                            </p:stCondLst>
                            <p:childTnLst>
                              <p:par>
                                <p:cTn id="84" presetID="21" presetClass="entr" presetSubtype="1" fill="hold" grpId="0" nodeType="afterEffect">
                                  <p:stCondLst>
                                    <p:cond delay="0"/>
                                  </p:stCondLst>
                                  <p:childTnLst>
                                    <p:set>
                                      <p:cBhvr>
                                        <p:cTn id="85" dur="1" fill="hold">
                                          <p:stCondLst>
                                            <p:cond delay="0"/>
                                          </p:stCondLst>
                                        </p:cTn>
                                        <p:tgtEl>
                                          <p:spTgt spid="18"/>
                                        </p:tgtEl>
                                        <p:attrNameLst>
                                          <p:attrName>style.visibility</p:attrName>
                                        </p:attrNameLst>
                                      </p:cBhvr>
                                      <p:to>
                                        <p:strVal val="visible"/>
                                      </p:to>
                                    </p:set>
                                    <p:animEffect transition="in" filter="wheel(1)">
                                      <p:cBhvr>
                                        <p:cTn id="86" dur="2000"/>
                                        <p:tgtEl>
                                          <p:spTgt spid="18"/>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6" presetClass="entr" presetSubtype="0" fill="hold" grpId="0" nodeType="clickEffect">
                                  <p:stCondLst>
                                    <p:cond delay="0"/>
                                  </p:stCondLst>
                                  <p:childTnLst>
                                    <p:set>
                                      <p:cBhvr>
                                        <p:cTn id="90" dur="1" fill="hold">
                                          <p:stCondLst>
                                            <p:cond delay="0"/>
                                          </p:stCondLst>
                                        </p:cTn>
                                        <p:tgtEl>
                                          <p:spTgt spid="85001"/>
                                        </p:tgtEl>
                                        <p:attrNameLst>
                                          <p:attrName>style.visibility</p:attrName>
                                        </p:attrNameLst>
                                      </p:cBhvr>
                                      <p:to>
                                        <p:strVal val="visible"/>
                                      </p:to>
                                    </p:set>
                                    <p:animEffect transition="in" filter="wipe(down)">
                                      <p:cBhvr>
                                        <p:cTn id="91" dur="580">
                                          <p:stCondLst>
                                            <p:cond delay="0"/>
                                          </p:stCondLst>
                                        </p:cTn>
                                        <p:tgtEl>
                                          <p:spTgt spid="85001"/>
                                        </p:tgtEl>
                                      </p:cBhvr>
                                    </p:animEffect>
                                    <p:anim calcmode="lin" valueType="num">
                                      <p:cBhvr>
                                        <p:cTn id="92" dur="1822" tmFilter="0,0; 0.14,0.36; 0.43,0.73; 0.71,0.91; 1.0,1.0">
                                          <p:stCondLst>
                                            <p:cond delay="0"/>
                                          </p:stCondLst>
                                        </p:cTn>
                                        <p:tgtEl>
                                          <p:spTgt spid="85001"/>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85001"/>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85001"/>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85001"/>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85001"/>
                                        </p:tgtEl>
                                        <p:attrNameLst>
                                          <p:attrName>ppt_y</p:attrName>
                                        </p:attrNameLst>
                                      </p:cBhvr>
                                      <p:tavLst>
                                        <p:tav tm="0" fmla="#ppt_y-sin(pi*$)/81">
                                          <p:val>
                                            <p:fltVal val="0"/>
                                          </p:val>
                                        </p:tav>
                                        <p:tav tm="100000">
                                          <p:val>
                                            <p:fltVal val="1"/>
                                          </p:val>
                                        </p:tav>
                                      </p:tavLst>
                                    </p:anim>
                                    <p:animScale>
                                      <p:cBhvr>
                                        <p:cTn id="97" dur="26">
                                          <p:stCondLst>
                                            <p:cond delay="650"/>
                                          </p:stCondLst>
                                        </p:cTn>
                                        <p:tgtEl>
                                          <p:spTgt spid="85001"/>
                                        </p:tgtEl>
                                      </p:cBhvr>
                                      <p:to x="100000" y="60000"/>
                                    </p:animScale>
                                    <p:animScale>
                                      <p:cBhvr>
                                        <p:cTn id="98" dur="166" decel="50000">
                                          <p:stCondLst>
                                            <p:cond delay="676"/>
                                          </p:stCondLst>
                                        </p:cTn>
                                        <p:tgtEl>
                                          <p:spTgt spid="85001"/>
                                        </p:tgtEl>
                                      </p:cBhvr>
                                      <p:to x="100000" y="100000"/>
                                    </p:animScale>
                                    <p:animScale>
                                      <p:cBhvr>
                                        <p:cTn id="99" dur="26">
                                          <p:stCondLst>
                                            <p:cond delay="1312"/>
                                          </p:stCondLst>
                                        </p:cTn>
                                        <p:tgtEl>
                                          <p:spTgt spid="85001"/>
                                        </p:tgtEl>
                                      </p:cBhvr>
                                      <p:to x="100000" y="80000"/>
                                    </p:animScale>
                                    <p:animScale>
                                      <p:cBhvr>
                                        <p:cTn id="100" dur="166" decel="50000">
                                          <p:stCondLst>
                                            <p:cond delay="1338"/>
                                          </p:stCondLst>
                                        </p:cTn>
                                        <p:tgtEl>
                                          <p:spTgt spid="85001"/>
                                        </p:tgtEl>
                                      </p:cBhvr>
                                      <p:to x="100000" y="100000"/>
                                    </p:animScale>
                                    <p:animScale>
                                      <p:cBhvr>
                                        <p:cTn id="101" dur="26">
                                          <p:stCondLst>
                                            <p:cond delay="1642"/>
                                          </p:stCondLst>
                                        </p:cTn>
                                        <p:tgtEl>
                                          <p:spTgt spid="85001"/>
                                        </p:tgtEl>
                                      </p:cBhvr>
                                      <p:to x="100000" y="90000"/>
                                    </p:animScale>
                                    <p:animScale>
                                      <p:cBhvr>
                                        <p:cTn id="102" dur="166" decel="50000">
                                          <p:stCondLst>
                                            <p:cond delay="1668"/>
                                          </p:stCondLst>
                                        </p:cTn>
                                        <p:tgtEl>
                                          <p:spTgt spid="85001"/>
                                        </p:tgtEl>
                                      </p:cBhvr>
                                      <p:to x="100000" y="100000"/>
                                    </p:animScale>
                                    <p:animScale>
                                      <p:cBhvr>
                                        <p:cTn id="103" dur="26">
                                          <p:stCondLst>
                                            <p:cond delay="1808"/>
                                          </p:stCondLst>
                                        </p:cTn>
                                        <p:tgtEl>
                                          <p:spTgt spid="85001"/>
                                        </p:tgtEl>
                                      </p:cBhvr>
                                      <p:to x="100000" y="95000"/>
                                    </p:animScale>
                                    <p:animScale>
                                      <p:cBhvr>
                                        <p:cTn id="104" dur="166" decel="50000">
                                          <p:stCondLst>
                                            <p:cond delay="1834"/>
                                          </p:stCondLst>
                                        </p:cTn>
                                        <p:tgtEl>
                                          <p:spTgt spid="85001"/>
                                        </p:tgtEl>
                                      </p:cBhvr>
                                      <p:to x="100000" y="100000"/>
                                    </p:animScale>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6" presetClass="entr" presetSubtype="0" fill="hold" grpId="0" nodeType="clickEffect">
                                  <p:stCondLst>
                                    <p:cond delay="0"/>
                                  </p:stCondLst>
                                  <p:childTnLst>
                                    <p:set>
                                      <p:cBhvr>
                                        <p:cTn id="108" dur="1" fill="hold">
                                          <p:stCondLst>
                                            <p:cond delay="0"/>
                                          </p:stCondLst>
                                        </p:cTn>
                                        <p:tgtEl>
                                          <p:spTgt spid="85002"/>
                                        </p:tgtEl>
                                        <p:attrNameLst>
                                          <p:attrName>style.visibility</p:attrName>
                                        </p:attrNameLst>
                                      </p:cBhvr>
                                      <p:to>
                                        <p:strVal val="visible"/>
                                      </p:to>
                                    </p:set>
                                    <p:animEffect transition="in" filter="wipe(down)">
                                      <p:cBhvr>
                                        <p:cTn id="109" dur="580">
                                          <p:stCondLst>
                                            <p:cond delay="0"/>
                                          </p:stCondLst>
                                        </p:cTn>
                                        <p:tgtEl>
                                          <p:spTgt spid="85002"/>
                                        </p:tgtEl>
                                      </p:cBhvr>
                                    </p:animEffect>
                                    <p:anim calcmode="lin" valueType="num">
                                      <p:cBhvr>
                                        <p:cTn id="110" dur="1822" tmFilter="0,0; 0.14,0.36; 0.43,0.73; 0.71,0.91; 1.0,1.0">
                                          <p:stCondLst>
                                            <p:cond delay="0"/>
                                          </p:stCondLst>
                                        </p:cTn>
                                        <p:tgtEl>
                                          <p:spTgt spid="85002"/>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85002"/>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85002"/>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85002"/>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85002"/>
                                        </p:tgtEl>
                                        <p:attrNameLst>
                                          <p:attrName>ppt_y</p:attrName>
                                        </p:attrNameLst>
                                      </p:cBhvr>
                                      <p:tavLst>
                                        <p:tav tm="0" fmla="#ppt_y-sin(pi*$)/81">
                                          <p:val>
                                            <p:fltVal val="0"/>
                                          </p:val>
                                        </p:tav>
                                        <p:tav tm="100000">
                                          <p:val>
                                            <p:fltVal val="1"/>
                                          </p:val>
                                        </p:tav>
                                      </p:tavLst>
                                    </p:anim>
                                    <p:animScale>
                                      <p:cBhvr>
                                        <p:cTn id="115" dur="26">
                                          <p:stCondLst>
                                            <p:cond delay="650"/>
                                          </p:stCondLst>
                                        </p:cTn>
                                        <p:tgtEl>
                                          <p:spTgt spid="85002"/>
                                        </p:tgtEl>
                                      </p:cBhvr>
                                      <p:to x="100000" y="60000"/>
                                    </p:animScale>
                                    <p:animScale>
                                      <p:cBhvr>
                                        <p:cTn id="116" dur="166" decel="50000">
                                          <p:stCondLst>
                                            <p:cond delay="676"/>
                                          </p:stCondLst>
                                        </p:cTn>
                                        <p:tgtEl>
                                          <p:spTgt spid="85002"/>
                                        </p:tgtEl>
                                      </p:cBhvr>
                                      <p:to x="100000" y="100000"/>
                                    </p:animScale>
                                    <p:animScale>
                                      <p:cBhvr>
                                        <p:cTn id="117" dur="26">
                                          <p:stCondLst>
                                            <p:cond delay="1312"/>
                                          </p:stCondLst>
                                        </p:cTn>
                                        <p:tgtEl>
                                          <p:spTgt spid="85002"/>
                                        </p:tgtEl>
                                      </p:cBhvr>
                                      <p:to x="100000" y="80000"/>
                                    </p:animScale>
                                    <p:animScale>
                                      <p:cBhvr>
                                        <p:cTn id="118" dur="166" decel="50000">
                                          <p:stCondLst>
                                            <p:cond delay="1338"/>
                                          </p:stCondLst>
                                        </p:cTn>
                                        <p:tgtEl>
                                          <p:spTgt spid="85002"/>
                                        </p:tgtEl>
                                      </p:cBhvr>
                                      <p:to x="100000" y="100000"/>
                                    </p:animScale>
                                    <p:animScale>
                                      <p:cBhvr>
                                        <p:cTn id="119" dur="26">
                                          <p:stCondLst>
                                            <p:cond delay="1642"/>
                                          </p:stCondLst>
                                        </p:cTn>
                                        <p:tgtEl>
                                          <p:spTgt spid="85002"/>
                                        </p:tgtEl>
                                      </p:cBhvr>
                                      <p:to x="100000" y="90000"/>
                                    </p:animScale>
                                    <p:animScale>
                                      <p:cBhvr>
                                        <p:cTn id="120" dur="166" decel="50000">
                                          <p:stCondLst>
                                            <p:cond delay="1668"/>
                                          </p:stCondLst>
                                        </p:cTn>
                                        <p:tgtEl>
                                          <p:spTgt spid="85002"/>
                                        </p:tgtEl>
                                      </p:cBhvr>
                                      <p:to x="100000" y="100000"/>
                                    </p:animScale>
                                    <p:animScale>
                                      <p:cBhvr>
                                        <p:cTn id="121" dur="26">
                                          <p:stCondLst>
                                            <p:cond delay="1808"/>
                                          </p:stCondLst>
                                        </p:cTn>
                                        <p:tgtEl>
                                          <p:spTgt spid="85002"/>
                                        </p:tgtEl>
                                      </p:cBhvr>
                                      <p:to x="100000" y="95000"/>
                                    </p:animScale>
                                    <p:animScale>
                                      <p:cBhvr>
                                        <p:cTn id="122" dur="166" decel="50000">
                                          <p:stCondLst>
                                            <p:cond delay="1834"/>
                                          </p:stCondLst>
                                        </p:cTn>
                                        <p:tgtEl>
                                          <p:spTgt spid="85002"/>
                                        </p:tgtEl>
                                      </p:cBhvr>
                                      <p:to x="100000" y="100000"/>
                                    </p:animScale>
                                  </p:childTnLst>
                                </p:cTn>
                              </p:par>
                            </p:childTnLst>
                          </p:cTn>
                        </p:par>
                        <p:par>
                          <p:cTn id="123" fill="hold" nodeType="afterGroup">
                            <p:stCondLst>
                              <p:cond delay="2000"/>
                            </p:stCondLst>
                            <p:childTnLst>
                              <p:par>
                                <p:cTn id="124" presetID="21" presetClass="entr" presetSubtype="1" fill="hold" grpId="0" nodeType="afterEffect">
                                  <p:stCondLst>
                                    <p:cond delay="0"/>
                                  </p:stCondLst>
                                  <p:childTnLst>
                                    <p:set>
                                      <p:cBhvr>
                                        <p:cTn id="125" dur="1" fill="hold">
                                          <p:stCondLst>
                                            <p:cond delay="0"/>
                                          </p:stCondLst>
                                        </p:cTn>
                                        <p:tgtEl>
                                          <p:spTgt spid="19"/>
                                        </p:tgtEl>
                                        <p:attrNameLst>
                                          <p:attrName>style.visibility</p:attrName>
                                        </p:attrNameLst>
                                      </p:cBhvr>
                                      <p:to>
                                        <p:strVal val="visible"/>
                                      </p:to>
                                    </p:set>
                                    <p:animEffect transition="in" filter="wheel(1)">
                                      <p:cBhvr>
                                        <p:cTn id="12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7" grpId="0"/>
      <p:bldP spid="84998" grpId="0"/>
      <p:bldP spid="84999" grpId="0"/>
      <p:bldP spid="85000" grpId="0"/>
      <p:bldP spid="85001" grpId="0"/>
      <p:bldP spid="85002" grpId="0"/>
      <p:bldP spid="7" grpId="0"/>
      <p:bldP spid="17"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endParaRPr lang="en-US" dirty="0" smtClean="0">
              <a:latin typeface="Times New Roman" pitchFamily="18" charset="0"/>
              <a:cs typeface="Times New Roman" pitchFamily="18" charset="0"/>
            </a:endParaRPr>
          </a:p>
          <a:p>
            <a:pPr marL="514350" indent="-514350">
              <a:buFont typeface="+mj-lt"/>
              <a:buAutoNum type="arabicPeriod"/>
            </a:pPr>
            <a:endParaRPr lang="en-US" dirty="0">
              <a:latin typeface="Times New Roman" pitchFamily="18" charset="0"/>
              <a:cs typeface="Times New Roman" pitchFamily="18" charset="0"/>
            </a:endParaRPr>
          </a:p>
          <a:p>
            <a:pPr marL="514350" indent="-514350">
              <a:buFont typeface="+mj-lt"/>
              <a:buAutoNum type="arabicPeriod"/>
            </a:pPr>
            <a:r>
              <a:rPr lang="en-US" dirty="0">
                <a:latin typeface="Times New Roman" pitchFamily="18" charset="0"/>
                <a:cs typeface="Times New Roman" pitchFamily="18" charset="0"/>
              </a:rPr>
              <a:t>5+6.2 × 1.7</a:t>
            </a:r>
            <a:endParaRPr lang="en-US"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13-5+6</a:t>
            </a:r>
          </a:p>
          <a:p>
            <a:pPr marL="514350" indent="-514350">
              <a:buFont typeface="+mj-lt"/>
              <a:buAutoNum type="arabicPeriod"/>
            </a:pPr>
            <a:r>
              <a:rPr lang="en-US" dirty="0">
                <a:latin typeface="Times New Roman" pitchFamily="18" charset="0"/>
                <a:cs typeface="Times New Roman" pitchFamily="18" charset="0"/>
              </a:rPr>
              <a:t>5 ×(</a:t>
            </a:r>
            <a:r>
              <a:rPr lang="en-US" dirty="0" smtClean="0">
                <a:latin typeface="Times New Roman" pitchFamily="18" charset="0"/>
                <a:cs typeface="Times New Roman" pitchFamily="18" charset="0"/>
              </a:rPr>
              <a:t>2+3)</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–(6-4)+1</a:t>
            </a:r>
          </a:p>
          <a:p>
            <a:pPr marL="514350" indent="-514350">
              <a:buFont typeface="+mj-lt"/>
              <a:buAutoNum type="arabicPeriod"/>
            </a:pPr>
            <a:r>
              <a:rPr lang="en-US" dirty="0" smtClean="0">
                <a:latin typeface="Times New Roman" pitchFamily="18" charset="0"/>
                <a:cs typeface="Times New Roman" pitchFamily="18" charset="0"/>
              </a:rPr>
              <a:t>4 × 4 - 3 × 3 - 16 ÷ 4</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HW</a:t>
            </a:r>
            <a:endParaRPr lang="en-US" dirty="0"/>
          </a:p>
        </p:txBody>
      </p:sp>
      <p:sp>
        <p:nvSpPr>
          <p:cNvPr id="3" name="Content Placeholder 2"/>
          <p:cNvSpPr>
            <a:spLocks noGrp="1"/>
          </p:cNvSpPr>
          <p:nvPr>
            <p:ph idx="1"/>
          </p:nvPr>
        </p:nvSpPr>
        <p:spPr/>
        <p:txBody>
          <a:bodyPr/>
          <a:lstStyle/>
          <a:p>
            <a:r>
              <a:rPr lang="en-US" dirty="0" smtClean="0"/>
              <a:t>5-11, 13-18,20-23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Place Values</a:t>
            </a:r>
            <a:endParaRPr lang="en-US" dirty="0"/>
          </a:p>
        </p:txBody>
      </p:sp>
      <p:sp>
        <p:nvSpPr>
          <p:cNvPr id="3" name="Content Placeholder 2"/>
          <p:cNvSpPr>
            <a:spLocks noGrp="1"/>
          </p:cNvSpPr>
          <p:nvPr>
            <p:ph idx="1"/>
          </p:nvPr>
        </p:nvSpPr>
        <p:spPr/>
        <p:txBody>
          <a:bodyPr/>
          <a:lstStyle/>
          <a:p>
            <a:r>
              <a:rPr lang="en-US" dirty="0" smtClean="0"/>
              <a:t>Immediately to the left of the decimal point is the ones place.  To its thousands, hundred thousands, and million places.  To the right of the decimal point, it is important is no “</a:t>
            </a:r>
            <a:r>
              <a:rPr lang="en-US" dirty="0" err="1" smtClean="0"/>
              <a:t>oneths</a:t>
            </a:r>
            <a:r>
              <a:rPr lang="en-US" dirty="0" smtClean="0"/>
              <a:t>” place.  </a:t>
            </a:r>
          </a:p>
          <a:p>
            <a:endParaRPr lang="en-US" dirty="0"/>
          </a:p>
        </p:txBody>
      </p:sp>
      <p:pic>
        <p:nvPicPr>
          <p:cNvPr id="5" name="il_fi" descr="http://pnergy.wikispaces.com/file/view/place_value_chart-3.gif/248552013/532x385/place_value_chart-3.gif"/>
          <p:cNvPicPr/>
          <p:nvPr/>
        </p:nvPicPr>
        <p:blipFill>
          <a:blip r:embed="rId2"/>
          <a:srcRect/>
          <a:stretch>
            <a:fillRect/>
          </a:stretch>
        </p:blipFill>
        <p:spPr bwMode="auto">
          <a:xfrm>
            <a:off x="2209800" y="3639369"/>
            <a:ext cx="4419600" cy="321863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a:xfrm>
            <a:off x="457200" y="2895600"/>
            <a:ext cx="8229600" cy="3429000"/>
          </a:xfrm>
        </p:spPr>
        <p:txBody>
          <a:bodyPr/>
          <a:lstStyle/>
          <a:p>
            <a:r>
              <a:rPr lang="en-US" dirty="0" smtClean="0"/>
              <a:t>The number system, we use today, are called the </a:t>
            </a:r>
            <a:r>
              <a:rPr lang="en-US" i="1" dirty="0" smtClean="0"/>
              <a:t>Hindu-Arabic System </a:t>
            </a:r>
            <a:r>
              <a:rPr lang="en-US" dirty="0" smtClean="0"/>
              <a:t>is a base 10(or a decimal) system.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Estimation</a:t>
            </a:r>
            <a:endParaRPr lang="en-US" dirty="0"/>
          </a:p>
        </p:txBody>
      </p:sp>
      <p:sp>
        <p:nvSpPr>
          <p:cNvPr id="3" name="Content Placeholder 2"/>
          <p:cNvSpPr>
            <a:spLocks noGrp="1"/>
          </p:cNvSpPr>
          <p:nvPr>
            <p:ph idx="1"/>
          </p:nvPr>
        </p:nvSpPr>
        <p:spPr/>
        <p:txBody>
          <a:bodyPr/>
          <a:lstStyle/>
          <a:p>
            <a:r>
              <a:rPr lang="en-US" dirty="0" smtClean="0"/>
              <a:t>Estimation is done to determine an approximate value of a calculation.  </a:t>
            </a:r>
          </a:p>
          <a:p>
            <a:r>
              <a:rPr lang="en-US" dirty="0" smtClean="0"/>
              <a:t>It is used to make our life easier while computing.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457200" y="2667000"/>
            <a:ext cx="8229600" cy="4389120"/>
          </a:xfrm>
        </p:spPr>
        <p:txBody>
          <a:bodyPr/>
          <a:lstStyle/>
          <a:p>
            <a:r>
              <a:rPr lang="en-US" dirty="0" smtClean="0"/>
              <a:t>You are grocery shopping and realize you only have $10.  You want to buy a gallon of milk for $3.69, a bag chips for 99</a:t>
            </a:r>
            <a:r>
              <a:rPr lang="en-US" sz="2000" dirty="0" smtClean="0"/>
              <a:t>cents,</a:t>
            </a:r>
            <a:r>
              <a:rPr lang="en-US" sz="3200" dirty="0" smtClean="0"/>
              <a:t> </a:t>
            </a:r>
            <a:r>
              <a:rPr lang="en-US" dirty="0" smtClean="0"/>
              <a:t>a sandwich from the Deli for $3.99.  Quickly estimate the total cost of your items to see if you will have enough money.</a:t>
            </a:r>
          </a:p>
          <a:p>
            <a:r>
              <a:rPr lang="en-US" dirty="0" smtClean="0"/>
              <a:t>You can estimate the milk to cost $4, the chips to cost $1, and the sandwich to cost $4, making the total $9.  So $10 should be enough.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Rounding</a:t>
            </a:r>
            <a:endParaRPr lang="en-US" dirty="0"/>
          </a:p>
        </p:txBody>
      </p:sp>
      <p:sp>
        <p:nvSpPr>
          <p:cNvPr id="3" name="Content Placeholder 2"/>
          <p:cNvSpPr>
            <a:spLocks noGrp="1"/>
          </p:cNvSpPr>
          <p:nvPr>
            <p:ph idx="1"/>
          </p:nvPr>
        </p:nvSpPr>
        <p:spPr/>
        <p:txBody>
          <a:bodyPr/>
          <a:lstStyle/>
          <a:p>
            <a:r>
              <a:rPr lang="en-US" dirty="0" smtClean="0"/>
              <a:t>Rounding involves a specified place value.  We must have a place value to which to round. </a:t>
            </a:r>
          </a:p>
          <a:p>
            <a:pPr lvl="1"/>
            <a:r>
              <a:rPr lang="en-US" i="1" dirty="0" smtClean="0"/>
              <a:t>Note: if there is no directive to round to a specified place value, it is incorrect to do.  </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for rounding</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Determine the round off digit.</a:t>
            </a:r>
          </a:p>
          <a:p>
            <a:pPr marL="514350" indent="-514350">
              <a:buFont typeface="+mj-lt"/>
              <a:buAutoNum type="arabicPeriod"/>
            </a:pPr>
            <a:r>
              <a:rPr lang="en-US" dirty="0" smtClean="0"/>
              <a:t>If the 1</a:t>
            </a:r>
            <a:r>
              <a:rPr lang="en-US" baseline="30000" dirty="0" smtClean="0"/>
              <a:t>st</a:t>
            </a:r>
            <a:r>
              <a:rPr lang="en-US" dirty="0" smtClean="0"/>
              <a:t> digit to the right of the round-off digit is less than 5, do not change the round-off digit, but delete all the remaining digits to its right.  If you are rounding to a whole number, such as tens or hundreds, all the digits between the round-off digit and the decimal point should become zeros, and no digits will appear after the decimal point.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for rounding cont.</a:t>
            </a:r>
            <a:endParaRPr lang="en-US" dirty="0"/>
          </a:p>
        </p:txBody>
      </p:sp>
      <p:sp>
        <p:nvSpPr>
          <p:cNvPr id="3" name="Content Placeholder 2"/>
          <p:cNvSpPr>
            <a:spLocks noGrp="1"/>
          </p:cNvSpPr>
          <p:nvPr>
            <p:ph idx="1"/>
          </p:nvPr>
        </p:nvSpPr>
        <p:spPr/>
        <p:txBody>
          <a:bodyPr>
            <a:normAutofit lnSpcReduction="10000"/>
          </a:bodyPr>
          <a:lstStyle/>
          <a:p>
            <a:pPr marL="514350" indent="-514350">
              <a:buAutoNum type="arabicPeriod" startAt="3"/>
            </a:pPr>
            <a:r>
              <a:rPr lang="en-US" dirty="0" smtClean="0"/>
              <a:t>If the first digit to the right of the round-off  digit is 5 or more, increase the round-off digit by 1, and delete all the remaining digits to its right.  Again if you are rounding to a non-decimal number, such as tens or hundred, all the digits between the round-off digit and the decimal point should become zeros, and no digits will appear after the decimal point.  </a:t>
            </a:r>
          </a:p>
          <a:p>
            <a:pPr marL="514350" indent="-514350">
              <a:buAutoNum type="arabicPeriod" startAt="3"/>
            </a:pPr>
            <a:r>
              <a:rPr lang="en-US" dirty="0" smtClean="0"/>
              <a:t>For decimals, double-check to make sure the right-most digit of the decimal falls in the place value column to which you were directed to round, and there are no other digits to its right.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Example</a:t>
            </a:r>
            <a:endParaRPr lang="en-US" dirty="0"/>
          </a:p>
        </p:txBody>
      </p:sp>
      <p:sp>
        <p:nvSpPr>
          <p:cNvPr id="3" name="Content Placeholder 2"/>
          <p:cNvSpPr>
            <a:spLocks noGrp="1"/>
          </p:cNvSpPr>
          <p:nvPr>
            <p:ph idx="1"/>
          </p:nvPr>
        </p:nvSpPr>
        <p:spPr>
          <a:xfrm>
            <a:off x="457200" y="1524000"/>
            <a:ext cx="8229600" cy="4800600"/>
          </a:xfrm>
        </p:spPr>
        <p:txBody>
          <a:bodyPr/>
          <a:lstStyle/>
          <a:p>
            <a:r>
              <a:rPr lang="en-US" dirty="0" smtClean="0"/>
              <a:t>Round 103.4736999 to the nearest tenth, hundredth, and then hundred. </a:t>
            </a:r>
          </a:p>
          <a:p>
            <a:endParaRPr lang="en-US" dirty="0"/>
          </a:p>
          <a:p>
            <a:pPr marL="0" indent="0">
              <a:buNone/>
            </a:pPr>
            <a:r>
              <a:rPr lang="en-US" dirty="0" smtClean="0"/>
              <a:t> </a:t>
            </a:r>
          </a:p>
          <a:p>
            <a:r>
              <a:rPr lang="en-US" dirty="0" smtClean="0"/>
              <a:t>For the tenth: 4 is in the 10</a:t>
            </a:r>
            <a:r>
              <a:rPr lang="en-US" baseline="30000" dirty="0" smtClean="0"/>
              <a:t>th</a:t>
            </a:r>
            <a:r>
              <a:rPr lang="en-US" dirty="0" smtClean="0"/>
              <a:t> place.  The 7 immediately to its right indicates we are to change 4 to 5, and remove rest of the digits.  </a:t>
            </a:r>
            <a:r>
              <a:rPr lang="en-US" b="1" dirty="0" smtClean="0"/>
              <a:t>103.5</a:t>
            </a:r>
            <a:endParaRPr lang="en-US" dirty="0" smtClean="0"/>
          </a:p>
          <a:p>
            <a:r>
              <a:rPr lang="en-US" dirty="0" smtClean="0"/>
              <a:t>For hundredth: “7” – the value is 103.47</a:t>
            </a:r>
          </a:p>
          <a:p>
            <a:r>
              <a:rPr lang="en-US" dirty="0" smtClean="0"/>
              <a:t>For hundred:  “1”- the value is 100.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491</TotalTime>
  <Words>752</Words>
  <Application>Microsoft Office PowerPoint</Application>
  <PresentationFormat>On-screen Show (4:3)</PresentationFormat>
  <Paragraphs>75</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Flow</vt:lpstr>
      <vt:lpstr>Equation</vt:lpstr>
      <vt:lpstr>Math 104 Section 1.1</vt:lpstr>
      <vt:lpstr>Place Values</vt:lpstr>
      <vt:lpstr>History</vt:lpstr>
      <vt:lpstr>Estimation</vt:lpstr>
      <vt:lpstr>Example</vt:lpstr>
      <vt:lpstr>Rounding</vt:lpstr>
      <vt:lpstr>Procedure for rounding</vt:lpstr>
      <vt:lpstr>Procedure for rounding cont.</vt:lpstr>
      <vt:lpstr>Example</vt:lpstr>
      <vt:lpstr>Example</vt:lpstr>
      <vt:lpstr>Leading Digit Estimation</vt:lpstr>
      <vt:lpstr>Example</vt:lpstr>
      <vt:lpstr>Arithmetic with Decimals</vt:lpstr>
      <vt:lpstr>Order of Operations</vt:lpstr>
      <vt:lpstr>Example Expression</vt:lpstr>
      <vt:lpstr>Example</vt:lpstr>
      <vt:lpstr>HW</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91 Section 1.1</dc:title>
  <dc:creator>Amin</dc:creator>
  <cp:lastModifiedBy>Administrator</cp:lastModifiedBy>
  <cp:revision>24</cp:revision>
  <cp:lastPrinted>2012-08-29T17:53:19Z</cp:lastPrinted>
  <dcterms:created xsi:type="dcterms:W3CDTF">2012-08-25T20:12:01Z</dcterms:created>
  <dcterms:modified xsi:type="dcterms:W3CDTF">2013-08-29T18:30:41Z</dcterms:modified>
</cp:coreProperties>
</file>